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9" r:id="rId3"/>
    <p:sldId id="261" r:id="rId4"/>
    <p:sldId id="263" r:id="rId5"/>
    <p:sldId id="260" r:id="rId6"/>
    <p:sldId id="262" r:id="rId7"/>
    <p:sldId id="275" r:id="rId8"/>
    <p:sldId id="276" r:id="rId9"/>
    <p:sldId id="268" r:id="rId10"/>
    <p:sldId id="280" r:id="rId11"/>
    <p:sldId id="281" r:id="rId12"/>
    <p:sldId id="270" r:id="rId13"/>
    <p:sldId id="271" r:id="rId14"/>
    <p:sldId id="277" r:id="rId15"/>
    <p:sldId id="278"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abelle" initials="IF"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8" autoAdjust="0"/>
    <p:restoredTop sz="94599" autoAdjust="0"/>
  </p:normalViewPr>
  <p:slideViewPr>
    <p:cSldViewPr snapToGrid="0" snapToObjects="1">
      <p:cViewPr>
        <p:scale>
          <a:sx n="75" d="100"/>
          <a:sy n="75" d="100"/>
        </p:scale>
        <p:origin x="-1236" y="114"/>
      </p:cViewPr>
      <p:guideLst>
        <p:guide orient="horz" pos="2160"/>
        <p:guide pos="2880"/>
      </p:guideLst>
    </p:cSldViewPr>
  </p:slideViewPr>
  <p:outlineViewPr>
    <p:cViewPr>
      <p:scale>
        <a:sx n="33" d="100"/>
        <a:sy n="33" d="100"/>
      </p:scale>
      <p:origin x="0" y="544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FEBE90-E2CE-4A44-8E3F-71090B66C67B}" type="datetimeFigureOut">
              <a:rPr lang="fr-FR" smtClean="0"/>
              <a:pPr/>
              <a:t>26/05/2011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68289-2937-244D-BE3C-7E378DF5B1A1}" type="slidenum">
              <a:rPr lang="fr-FR" smtClean="0"/>
              <a:pPr/>
              <a:t>‹N°›</a:t>
            </a:fld>
            <a:endParaRPr lang="fr-FR"/>
          </a:p>
        </p:txBody>
      </p:sp>
    </p:spTree>
    <p:extLst>
      <p:ext uri="{BB962C8B-B14F-4D97-AF65-F5344CB8AC3E}">
        <p14:creationId xmlns:p14="http://schemas.microsoft.com/office/powerpoint/2010/main" val="1178096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On présente le projet</a:t>
            </a:r>
            <a:r>
              <a:rPr lang="fr-FR" baseline="0" dirty="0" smtClean="0"/>
              <a:t> de recherche d’Isabelle, qui est un prétexte pour parler des opportunités scientifiques/pratiques … (titre)</a:t>
            </a:r>
            <a:endParaRPr lang="fr-FR"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1" dirty="0" smtClean="0"/>
              <a:t>Passer plus rapidement à l’oral juste pour souligner</a:t>
            </a:r>
            <a:r>
              <a:rPr lang="fr-FR" b="1" baseline="0" dirty="0" smtClean="0"/>
              <a:t> les grands enjeux que nous partageons et que nous avons découvert au fur à mesure ensemble</a:t>
            </a:r>
          </a:p>
          <a:p>
            <a:endParaRPr lang="fr-FR" b="1"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t>Légitimité disciplinaire pour</a:t>
            </a:r>
            <a:r>
              <a:rPr lang="fr-FR" b="1" baseline="0" dirty="0" smtClean="0"/>
              <a:t> l’oral : </a:t>
            </a:r>
            <a:r>
              <a:rPr lang="fr-FR" b="1" dirty="0" smtClean="0"/>
              <a:t>Domaine en évolution depuis les années 1950 pour les</a:t>
            </a:r>
            <a:r>
              <a:rPr lang="fr-FR" b="1" baseline="0" dirty="0" smtClean="0"/>
              <a:t> deux en réponses à des demandes sociales + évolution des limites de chacune du fait de l’évolution des problématiques et des connaissances incorporées d’autres disciplines</a:t>
            </a:r>
            <a:endParaRPr lang="fr-FR" b="1"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b="1" dirty="0" smtClean="0"/>
          </a:p>
          <a:p>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11</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1" dirty="0" smtClean="0"/>
              <a:t> L’opportunité de dialogue</a:t>
            </a:r>
            <a:r>
              <a:rPr lang="fr-FR" b="1" baseline="0" dirty="0" smtClean="0"/>
              <a:t> peut être symbolisée par le triangle</a:t>
            </a:r>
          </a:p>
          <a:p>
            <a:endParaRPr lang="fr-FR" b="1" baseline="0" dirty="0" smtClean="0"/>
          </a:p>
          <a:p>
            <a:pPr>
              <a:buNone/>
            </a:pPr>
            <a:r>
              <a:rPr lang="fr-FR" sz="1200" dirty="0" smtClean="0">
                <a:solidFill>
                  <a:srgbClr val="262626"/>
                </a:solidFill>
                <a:latin typeface="Helvetica Neue"/>
                <a:cs typeface="Helvetica Neue"/>
              </a:rPr>
              <a:t>Une transposition méthodologique possible : l’analyse des objets intermédiaires </a:t>
            </a:r>
            <a:r>
              <a:rPr lang="fr-FR" sz="1200" i="1" dirty="0" smtClean="0">
                <a:solidFill>
                  <a:srgbClr val="262626"/>
                </a:solidFill>
                <a:latin typeface="Helvetica Neue"/>
                <a:cs typeface="Helvetica Neue"/>
              </a:rPr>
              <a:t>in vivo </a:t>
            </a:r>
            <a:endParaRPr lang="fr-CA" sz="1200" dirty="0" smtClean="0"/>
          </a:p>
          <a:p>
            <a:pPr>
              <a:buNone/>
            </a:pPr>
            <a:r>
              <a:rPr lang="fr-FR" sz="1200" dirty="0" smtClean="0">
                <a:solidFill>
                  <a:srgbClr val="262626"/>
                </a:solidFill>
                <a:latin typeface="Helvetica Neue"/>
                <a:cs typeface="Helvetica Neue"/>
              </a:rPr>
              <a:t>(cf. « représentations » dans le modèle spiral de </a:t>
            </a:r>
            <a:r>
              <a:rPr lang="fr-FR" sz="1200" dirty="0" err="1" smtClean="0">
                <a:solidFill>
                  <a:srgbClr val="262626"/>
                </a:solidFill>
                <a:latin typeface="Helvetica Neue"/>
                <a:cs typeface="Helvetica Neue"/>
              </a:rPr>
              <a:t>Zeisel</a:t>
            </a:r>
            <a:r>
              <a:rPr lang="fr-FR" sz="1200" dirty="0" smtClean="0">
                <a:solidFill>
                  <a:srgbClr val="262626"/>
                </a:solidFill>
                <a:latin typeface="Helvetica Neue"/>
                <a:cs typeface="Helvetica Neue"/>
              </a:rPr>
              <a:t>) </a:t>
            </a:r>
            <a:r>
              <a:rPr lang="fr-FR" sz="1200" dirty="0" smtClean="0">
                <a:solidFill>
                  <a:srgbClr val="FF0000"/>
                </a:solidFill>
                <a:latin typeface="Helvetica Neue"/>
                <a:cs typeface="Helvetica Neue"/>
              </a:rPr>
              <a:t>et de leur élaboration</a:t>
            </a:r>
            <a:endParaRPr lang="fr-FR" sz="1400" i="1" dirty="0" smtClean="0">
              <a:solidFill>
                <a:srgbClr val="FF0000"/>
              </a:solidFill>
              <a:latin typeface="Helvetica Neue"/>
              <a:cs typeface="Helvetica Neue"/>
            </a:endParaRPr>
          </a:p>
          <a:p>
            <a:endParaRPr lang="fr-FR" b="1" baseline="0" dirty="0" smtClean="0"/>
          </a:p>
          <a:p>
            <a:endParaRPr lang="fr-FR" b="1" baseline="0" dirty="0" smtClean="0"/>
          </a:p>
          <a:p>
            <a:r>
              <a:rPr lang="fr-FR" b="1" dirty="0" smtClean="0"/>
              <a:t>On</a:t>
            </a:r>
            <a:r>
              <a:rPr lang="fr-FR" b="1" baseline="0" dirty="0" smtClean="0"/>
              <a:t> passe ici à la partie plus précise dans laquelle nous présenterions ton projet de recherche…</a:t>
            </a:r>
          </a:p>
          <a:p>
            <a:r>
              <a:rPr lang="fr-FR" b="1" baseline="0" dirty="0" smtClean="0"/>
              <a:t>NB Même si l’approche de ta recherche est devenue un peu plus opportuniste qu’au départ (te permettant de profiter de terrains d’étude sans avoir à y jouer le rôle de conceptrice), on pourrait dire que ta démarche demeure de type « recherche par le projet », dans la mesure où</a:t>
            </a:r>
          </a:p>
          <a:p>
            <a:pPr marL="228600" indent="-228600">
              <a:buAutoNum type="alphaLcParenR"/>
            </a:pPr>
            <a:r>
              <a:rPr lang="fr-FR" b="1" baseline="0" dirty="0" smtClean="0"/>
              <a:t>les projets en question sont longs (en raison de l’échelle, du système d’acteurs, etc.), tu t’y inscriras pendant une période précise du processus de conception</a:t>
            </a:r>
          </a:p>
          <a:p>
            <a:pPr marL="228600" indent="-228600">
              <a:buAutoNum type="alphaLcParenR"/>
            </a:pPr>
            <a:r>
              <a:rPr lang="fr-FR" b="1" baseline="0" dirty="0" smtClean="0"/>
              <a:t>tu t’y inscriras comme observatrice d’abord, mais en interagissant avec les acteurs tu vas surement définir de mieux en mieux ton questionnement de recherche (composante inductive); i.e. c’est À TRAVERS les projets de quartiers verts que tu vas compléter la conception de ton projet de recherche</a:t>
            </a:r>
          </a:p>
          <a:p>
            <a:pPr marL="228600" indent="-228600">
              <a:buAutoNum type="alphaLcParenR"/>
            </a:pPr>
            <a:r>
              <a:rPr lang="fr-FR" b="0" baseline="0" dirty="0" smtClean="0">
                <a:solidFill>
                  <a:srgbClr val="FF0000"/>
                </a:solidFill>
              </a:rPr>
              <a:t>Un ergonome est rarement vu comme un concepteur en tant que tel mais peut être plutôt comme un facilitateur de dialogue entre différents acteurs, dont les concepteurs, et plus particulièrement entre concepteurs et usagers, au travers éventuellement de ses analyses. Si par ex un terrain se dessinait du côté d’associations d’usagers, je serais dans un rôle potentiellement d’intervenante, donc </a:t>
            </a:r>
            <a:r>
              <a:rPr lang="fr-FR" b="0" baseline="0" dirty="0" err="1" smtClean="0">
                <a:solidFill>
                  <a:srgbClr val="FF0000"/>
                </a:solidFill>
              </a:rPr>
              <a:t>ds</a:t>
            </a:r>
            <a:r>
              <a:rPr lang="fr-FR" b="0" baseline="0" dirty="0" smtClean="0">
                <a:solidFill>
                  <a:srgbClr val="FF0000"/>
                </a:solidFill>
              </a:rPr>
              <a:t> une démarche par le projet. Même si cela ne se produit pas, si j’arrive à changer des représentations sur les usagers, je suis aussi dans un rôle d’intervenante. Un des « résultats » d’une action ergonomique est le changement des représentations des acteurs sur le travail, ou l’usage...</a:t>
            </a:r>
          </a:p>
          <a:p>
            <a:pPr marL="228600" indent="-228600">
              <a:buAutoNum type="alphaLcParenR"/>
            </a:pPr>
            <a:endParaRPr lang="fr-FR" b="1"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12</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None/>
            </a:pPr>
            <a:r>
              <a:rPr lang="fr-FR" b="0" dirty="0" smtClean="0"/>
              <a:t>Illustration du contexte: Intérêt</a:t>
            </a:r>
            <a:r>
              <a:rPr lang="fr-FR" b="0" baseline="0" dirty="0" smtClean="0"/>
              <a:t> au volet social: le DD est censé être l’articulation de l’environnemental/ économique/social</a:t>
            </a:r>
          </a:p>
          <a:p>
            <a:pPr marL="228600" indent="-228600">
              <a:buNone/>
            </a:pPr>
            <a:r>
              <a:rPr lang="fr-FR" b="0" baseline="0" dirty="0" smtClean="0"/>
              <a:t>	Le social peut se manifester de deux manières: </a:t>
            </a:r>
          </a:p>
          <a:p>
            <a:pPr marL="228600" indent="-228600">
              <a:buFont typeface="Arial" pitchFamily="34" charset="0"/>
              <a:buChar char="•"/>
            </a:pPr>
            <a:r>
              <a:rPr lang="fr-FR" b="0" baseline="0" dirty="0" smtClean="0"/>
              <a:t>Dans le processus de projet par la participation citoyenne </a:t>
            </a:r>
          </a:p>
          <a:p>
            <a:pPr marL="228600" indent="-228600">
              <a:buFont typeface="Arial" pitchFamily="34" charset="0"/>
              <a:buChar char="•"/>
            </a:pPr>
            <a:r>
              <a:rPr lang="fr-FR" b="0" baseline="0" dirty="0" smtClean="0"/>
              <a:t>Mais aussi par des objectifs affichés et les moyens afférents pour favoriser une certaine mixité, une « vie urbaine » dans les quartiers, des usages polyvalents des espaces publics, etc.</a:t>
            </a:r>
          </a:p>
          <a:p>
            <a:pPr marL="228600" indent="-228600">
              <a:buNone/>
            </a:pPr>
            <a:endParaRPr lang="fr-FR" b="0" baseline="0" dirty="0" smtClean="0"/>
          </a:p>
          <a:p>
            <a:pPr marL="228600" indent="-228600">
              <a:buNone/>
            </a:pPr>
            <a:r>
              <a:rPr lang="fr-FR" b="0" baseline="0" dirty="0" smtClean="0"/>
              <a:t>Je m’intéresse, </a:t>
            </a:r>
            <a:r>
              <a:rPr lang="fr-FR" b="0" u="sng" baseline="0" dirty="0" smtClean="0"/>
              <a:t>au travers de l’activité humaine dans ces quartiers </a:t>
            </a:r>
            <a:r>
              <a:rPr lang="fr-FR" b="0" baseline="0" dirty="0" smtClean="0"/>
              <a:t>plus particulièrement au volet social et notamment: l’appropriation urbaine par différentes catégories d’utilisateurs (Vieux, jeunes, avec ou sans handicap...et pas seulement par un « Homme moyen »), et les modalités de prise en compte ou non de ces utilisateurs dans les projets de conceptions urbaines. </a:t>
            </a:r>
          </a:p>
          <a:p>
            <a:pPr marL="228600" indent="-228600">
              <a:buNone/>
            </a:pPr>
            <a:endParaRPr lang="fr-FR" b="0" baseline="0" dirty="0" smtClean="0"/>
          </a:p>
          <a:p>
            <a:pPr marL="228600" indent="-228600">
              <a:buNone/>
            </a:pPr>
            <a:r>
              <a:rPr lang="fr-FR" b="0" baseline="0" dirty="0" smtClean="0"/>
              <a:t>Question de recherche: comprendre dans quelle mesure des démarches permettent ou non la prise en compte des préoccupations des futurs utilisateurs dans les projets urbains verts</a:t>
            </a:r>
          </a:p>
          <a:p>
            <a:pPr marL="228600" marR="0" lvl="1" indent="-228600" algn="l" defTabSz="457200" rtl="0" eaLnBrk="1" fontAlgn="auto" latinLnBrk="0" hangingPunct="1">
              <a:lnSpc>
                <a:spcPct val="100000"/>
              </a:lnSpc>
              <a:spcBef>
                <a:spcPts val="0"/>
              </a:spcBef>
              <a:spcAft>
                <a:spcPts val="0"/>
              </a:spcAft>
              <a:buClrTx/>
              <a:buSzTx/>
              <a:buFont typeface="Arial" pitchFamily="34" charset="0"/>
              <a:buChar char="•"/>
              <a:tabLst/>
              <a:defRPr/>
            </a:pPr>
            <a:r>
              <a:rPr lang="fr-FR" b="0" baseline="0" dirty="0" smtClean="0"/>
              <a:t>Premier travail à faire: </a:t>
            </a:r>
            <a:r>
              <a:rPr lang="fr-FR" dirty="0" smtClean="0"/>
              <a:t>Qu’est ce qu’un usager? Des usages? Dans les deux domaines</a:t>
            </a:r>
            <a:endParaRPr lang="fr-FR" b="0" baseline="0" dirty="0" smtClean="0"/>
          </a:p>
          <a:p>
            <a:pPr marL="228600" indent="-228600">
              <a:buNone/>
            </a:pPr>
            <a:endParaRPr lang="fr-FR" b="0" baseline="0" dirty="0" smtClean="0"/>
          </a:p>
          <a:p>
            <a:pPr marL="228600" indent="-228600">
              <a:buNone/>
            </a:pPr>
            <a:r>
              <a:rPr lang="fr-FR" b="0" baseline="0" dirty="0" smtClean="0"/>
              <a:t>Ce qui suppose </a:t>
            </a:r>
          </a:p>
          <a:p>
            <a:pPr marL="228600" indent="-228600">
              <a:buFont typeface="Arial" pitchFamily="34" charset="0"/>
              <a:buChar char="•"/>
            </a:pPr>
            <a:r>
              <a:rPr lang="fr-FR" b="0" baseline="0" dirty="0" smtClean="0"/>
              <a:t> et les dispositifs mis en place pour appréhender/susciter les futures activités urbaines par différentes catégories d’usagers</a:t>
            </a:r>
          </a:p>
          <a:p>
            <a:pPr marL="228600" indent="-228600">
              <a:buFont typeface="Arial" pitchFamily="34" charset="0"/>
              <a:buChar char="•"/>
            </a:pPr>
            <a:r>
              <a:rPr lang="fr-FR" b="0" baseline="0" dirty="0" smtClean="0"/>
              <a:t>et plus particulièrement de suivre le travail de concepteurs par ex pour identifier de quelle façon ces représentations et connaissances sont mobilisées dans les objets intermédiaires (dessins, maquettes, plans...)</a:t>
            </a:r>
          </a:p>
          <a:p>
            <a:pPr marL="228600" indent="-228600">
              <a:buNone/>
            </a:pPr>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13</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None/>
            </a:pPr>
            <a:r>
              <a:rPr lang="fr-FR" b="0" dirty="0" smtClean="0"/>
              <a:t>Oralement:</a:t>
            </a:r>
          </a:p>
          <a:p>
            <a:pPr marL="228600" indent="-228600">
              <a:buNone/>
            </a:pPr>
            <a:r>
              <a:rPr lang="fr-FR" b="0" dirty="0" smtClean="0"/>
              <a:t> illustrer qu’en passant de l’un à l’autre on pourrait peut</a:t>
            </a:r>
            <a:r>
              <a:rPr lang="fr-FR" b="0" baseline="0" dirty="0" smtClean="0"/>
              <a:t> être améliorer l’adéquation (le zig </a:t>
            </a:r>
            <a:r>
              <a:rPr lang="fr-FR" b="0" baseline="0" dirty="0" err="1" smtClean="0"/>
              <a:t>zag</a:t>
            </a:r>
            <a:r>
              <a:rPr lang="fr-FR" b="0" baseline="0" dirty="0" smtClean="0"/>
              <a:t> au milieu rétrécit).</a:t>
            </a:r>
          </a:p>
          <a:p>
            <a:pPr marL="228600" indent="-228600">
              <a:buNone/>
            </a:pPr>
            <a:r>
              <a:rPr lang="fr-FR" b="0" baseline="0" dirty="0" smtClean="0"/>
              <a:t>Opportunité pour enrichir la compréhension et la palette de transformations possibles aussi.</a:t>
            </a:r>
          </a:p>
          <a:p>
            <a:pPr marL="228600" indent="-228600">
              <a:buNone/>
            </a:pPr>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14</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228600" indent="-228600">
              <a:buNone/>
            </a:pPr>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15</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Sur: historien</a:t>
            </a:r>
          </a:p>
          <a:p>
            <a:r>
              <a:rPr lang="fr-FR" dirty="0" smtClean="0"/>
              <a:t>Pour: étude de marché</a:t>
            </a:r>
            <a:r>
              <a:rPr lang="fr-FR" baseline="0" dirty="0" smtClean="0"/>
              <a:t> (DU), étude anthropométrique (Ergo) ; Modèle des sciences appliquées</a:t>
            </a:r>
          </a:p>
          <a:p>
            <a:r>
              <a:rPr lang="fr-FR" baseline="0" dirty="0" smtClean="0"/>
              <a:t>Par: la pratique comme perspective légitime de production de connaissances scientifiques</a:t>
            </a:r>
          </a:p>
          <a:p>
            <a:endParaRPr lang="fr-FR"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3</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Alexander affirme que…</a:t>
            </a:r>
          </a:p>
          <a:p>
            <a:r>
              <a:rPr lang="fr-FR" sz="1200" kern="1200" dirty="0" smtClean="0">
                <a:solidFill>
                  <a:schemeClr val="tx1"/>
                </a:solidFill>
                <a:latin typeface="+mn-lt"/>
                <a:ea typeface="+mn-ea"/>
                <a:cs typeface="+mn-cs"/>
              </a:rPr>
              <a:t>Fitness: pas optimal, mais acceptable</a:t>
            </a:r>
          </a:p>
          <a:p>
            <a:r>
              <a:rPr lang="fr-FR" sz="1200" kern="1200" dirty="0" smtClean="0">
                <a:solidFill>
                  <a:schemeClr val="tx1"/>
                </a:solidFill>
                <a:latin typeface="+mn-lt"/>
                <a:ea typeface="+mn-ea"/>
                <a:cs typeface="+mn-cs"/>
              </a:rPr>
              <a:t>Le</a:t>
            </a:r>
            <a:r>
              <a:rPr lang="fr-FR" sz="1200" kern="1200" baseline="0" dirty="0" smtClean="0">
                <a:solidFill>
                  <a:schemeClr val="tx1"/>
                </a:solidFill>
                <a:latin typeface="+mn-lt"/>
                <a:ea typeface="+mn-ea"/>
                <a:cs typeface="+mn-cs"/>
              </a:rPr>
              <a:t> dialogue: réciprocité (</a:t>
            </a:r>
            <a:r>
              <a:rPr lang="fr-FR" sz="1200" kern="1200" baseline="0" dirty="0" err="1" smtClean="0">
                <a:solidFill>
                  <a:schemeClr val="tx1"/>
                </a:solidFill>
                <a:latin typeface="+mn-lt"/>
                <a:ea typeface="+mn-ea"/>
                <a:cs typeface="+mn-cs"/>
              </a:rPr>
              <a:t>Zeisel</a:t>
            </a:r>
            <a:r>
              <a:rPr lang="fr-FR" sz="1200" kern="1200" baseline="0" dirty="0" smtClean="0">
                <a:solidFill>
                  <a:schemeClr val="tx1"/>
                </a:solidFill>
                <a:latin typeface="+mn-lt"/>
                <a:ea typeface="+mn-ea"/>
                <a:cs typeface="+mn-cs"/>
              </a:rPr>
              <a:t>)</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En</a:t>
            </a:r>
            <a:r>
              <a:rPr lang="fr-FR" sz="1200" kern="1200" baseline="0" dirty="0" smtClean="0">
                <a:solidFill>
                  <a:schemeClr val="tx1"/>
                </a:solidFill>
                <a:latin typeface="+mn-lt"/>
                <a:ea typeface="+mn-ea"/>
                <a:cs typeface="+mn-cs"/>
              </a:rPr>
              <a:t> ergo: la compréhension du milieu à concevoir amène à revoir le milieu que l’on comprend (dimension transformative). La conception « incarnée » par un plan par ex peut ensuite amener elle-même à réinterroger la conception (ou future conception) du lieu</a:t>
            </a:r>
            <a:endParaRPr lang="fr-FR" dirty="0"/>
          </a:p>
        </p:txBody>
      </p:sp>
      <p:sp>
        <p:nvSpPr>
          <p:cNvPr id="4" name="Espace réservé du numéro de diapositive 3"/>
          <p:cNvSpPr>
            <a:spLocks noGrp="1"/>
          </p:cNvSpPr>
          <p:nvPr>
            <p:ph type="sldNum" sz="quarter" idx="10"/>
          </p:nvPr>
        </p:nvSpPr>
        <p:spPr/>
        <p:txBody>
          <a:bodyPr/>
          <a:lstStyle/>
          <a:p>
            <a:fld id="{EC7F5453-3396-4A45-A46E-AFA2AEC07E63}" type="slidenum">
              <a:rPr lang="fr-FR" smtClean="0"/>
              <a:pPr/>
              <a:t>4</a:t>
            </a:fld>
            <a:endParaRPr lang="fr-FR"/>
          </a:p>
        </p:txBody>
      </p:sp>
      <p:sp>
        <p:nvSpPr>
          <p:cNvPr id="5" name="Espace réservé du pied de page 4"/>
          <p:cNvSpPr>
            <a:spLocks noGrp="1"/>
          </p:cNvSpPr>
          <p:nvPr>
            <p:ph type="ftr" sz="quarter" idx="11"/>
          </p:nvPr>
        </p:nvSpPr>
        <p:spPr/>
        <p:txBody>
          <a:bodyPr/>
          <a:lstStyle/>
          <a:p>
            <a:r>
              <a:rPr lang="fr-FR" smtClean="0"/>
              <a:t>Séance 7 A, 17.2.2010, Juan Torres</a:t>
            </a:r>
            <a:endParaRPr lang="fr-FR"/>
          </a:p>
        </p:txBody>
      </p:sp>
      <p:sp>
        <p:nvSpPr>
          <p:cNvPr id="6" name="Espace réservé de l'en-tête 5"/>
          <p:cNvSpPr>
            <a:spLocks noGrp="1"/>
          </p:cNvSpPr>
          <p:nvPr>
            <p:ph type="hdr" sz="quarter" idx="12"/>
          </p:nvPr>
        </p:nvSpPr>
        <p:spPr/>
        <p:txBody>
          <a:bodyPr/>
          <a:lstStyle/>
          <a:p>
            <a:r>
              <a:rPr lang="fr-FR" smtClean="0"/>
              <a:t>URB 6753 Méthodes et pratiques de design urbain</a:t>
            </a:r>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Production</a:t>
            </a:r>
            <a:r>
              <a:rPr lang="fr-FR" baseline="0" dirty="0" smtClean="0"/>
              <a:t> de connaissances appuyée sur la capacité réflexive du praticien (analogie différents domaines professionnels)</a:t>
            </a:r>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EC7F5453-3396-4A45-A46E-AFA2AEC07E63}" type="slidenum">
              <a:rPr lang="fr-FR" smtClean="0"/>
              <a:pPr/>
              <a:t>6</a:t>
            </a:fld>
            <a:endParaRPr lang="fr-FR"/>
          </a:p>
        </p:txBody>
      </p:sp>
      <p:sp>
        <p:nvSpPr>
          <p:cNvPr id="5" name="Espace réservé du pied de page 4"/>
          <p:cNvSpPr>
            <a:spLocks noGrp="1"/>
          </p:cNvSpPr>
          <p:nvPr>
            <p:ph type="ftr" sz="quarter" idx="11"/>
          </p:nvPr>
        </p:nvSpPr>
        <p:spPr/>
        <p:txBody>
          <a:bodyPr/>
          <a:lstStyle/>
          <a:p>
            <a:r>
              <a:rPr lang="fr-FR" smtClean="0"/>
              <a:t>Séance 7 A, 17.2.2010, Juan Torres</a:t>
            </a:r>
            <a:endParaRPr lang="fr-FR"/>
          </a:p>
        </p:txBody>
      </p:sp>
      <p:sp>
        <p:nvSpPr>
          <p:cNvPr id="6" name="Espace réservé de l'en-tête 5"/>
          <p:cNvSpPr>
            <a:spLocks noGrp="1"/>
          </p:cNvSpPr>
          <p:nvPr>
            <p:ph type="hdr" sz="quarter" idx="12"/>
          </p:nvPr>
        </p:nvSpPr>
        <p:spPr/>
        <p:txBody>
          <a:bodyPr/>
          <a:lstStyle/>
          <a:p>
            <a:r>
              <a:rPr lang="fr-FR" smtClean="0"/>
              <a:t>URB 6753 Méthodes et pratiques de design urbain</a:t>
            </a:r>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 </a:t>
            </a:r>
            <a:r>
              <a:rPr lang="fr-FR" sz="1200" i="1" kern="1200" dirty="0" smtClean="0">
                <a:solidFill>
                  <a:schemeClr val="tx1"/>
                </a:solidFill>
                <a:latin typeface="+mn-lt"/>
                <a:ea typeface="+mn-ea"/>
                <a:cs typeface="+mn-cs"/>
              </a:rPr>
              <a:t>Designers are </a:t>
            </a:r>
            <a:r>
              <a:rPr lang="fr-FR" sz="1200" i="1" kern="1200" dirty="0" err="1" smtClean="0">
                <a:solidFill>
                  <a:schemeClr val="tx1"/>
                </a:solidFill>
                <a:latin typeface="+mn-lt"/>
                <a:ea typeface="+mn-ea"/>
                <a:cs typeface="+mn-cs"/>
              </a:rPr>
              <a:t>like</a:t>
            </a:r>
            <a:r>
              <a:rPr lang="fr-FR" sz="1200" i="1" kern="1200" dirty="0" smtClean="0">
                <a:solidFill>
                  <a:schemeClr val="tx1"/>
                </a:solidFill>
                <a:latin typeface="+mn-lt"/>
                <a:ea typeface="+mn-ea"/>
                <a:cs typeface="+mn-cs"/>
              </a:rPr>
              <a:t> good hunters and </a:t>
            </a:r>
            <a:r>
              <a:rPr lang="fr-FR" sz="1200" i="1" kern="1200" dirty="0" err="1" smtClean="0">
                <a:solidFill>
                  <a:schemeClr val="tx1"/>
                </a:solidFill>
                <a:latin typeface="+mn-lt"/>
                <a:ea typeface="+mn-ea"/>
                <a:cs typeface="+mn-cs"/>
              </a:rPr>
              <a:t>trackers</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They</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appraise</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their</a:t>
            </a:r>
            <a:r>
              <a:rPr lang="fr-FR" sz="1200" i="1" kern="1200" dirty="0" smtClean="0">
                <a:solidFill>
                  <a:schemeClr val="tx1"/>
                </a:solidFill>
                <a:latin typeface="+mn-lt"/>
                <a:ea typeface="+mn-ea"/>
                <a:cs typeface="+mn-cs"/>
              </a:rPr>
              <a:t> goal not by </a:t>
            </a:r>
            <a:r>
              <a:rPr lang="fr-FR" sz="1200" i="1" kern="1200" dirty="0" err="1" smtClean="0">
                <a:solidFill>
                  <a:schemeClr val="tx1"/>
                </a:solidFill>
                <a:latin typeface="+mn-lt"/>
                <a:ea typeface="+mn-ea"/>
                <a:cs typeface="+mn-cs"/>
              </a:rPr>
              <a:t>rushing</a:t>
            </a:r>
            <a:r>
              <a:rPr lang="fr-FR" sz="1200" i="1" kern="1200" dirty="0" smtClean="0">
                <a:solidFill>
                  <a:schemeClr val="tx1"/>
                </a:solidFill>
                <a:latin typeface="+mn-lt"/>
                <a:ea typeface="+mn-ea"/>
                <a:cs typeface="+mn-cs"/>
              </a:rPr>
              <a:t> straight </a:t>
            </a:r>
            <a:r>
              <a:rPr lang="fr-FR" sz="1200" i="1" kern="1200" dirty="0" err="1" smtClean="0">
                <a:solidFill>
                  <a:schemeClr val="tx1"/>
                </a:solidFill>
                <a:latin typeface="+mn-lt"/>
                <a:ea typeface="+mn-ea"/>
                <a:cs typeface="+mn-cs"/>
              </a:rPr>
              <a:t>at</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it</a:t>
            </a:r>
            <a:r>
              <a:rPr lang="fr-FR" sz="1200" i="1" kern="1200" dirty="0" smtClean="0">
                <a:solidFill>
                  <a:schemeClr val="tx1"/>
                </a:solidFill>
                <a:latin typeface="+mn-lt"/>
                <a:ea typeface="+mn-ea"/>
                <a:cs typeface="+mn-cs"/>
              </a:rPr>
              <a:t> but by </a:t>
            </a:r>
            <a:r>
              <a:rPr lang="fr-FR" sz="1200" i="1" kern="1200" dirty="0" err="1" smtClean="0">
                <a:solidFill>
                  <a:schemeClr val="tx1"/>
                </a:solidFill>
                <a:latin typeface="+mn-lt"/>
                <a:ea typeface="+mn-ea"/>
                <a:cs typeface="+mn-cs"/>
              </a:rPr>
              <a:t>continually</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readjusting</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their</a:t>
            </a:r>
            <a:r>
              <a:rPr lang="fr-FR" sz="1200" i="1" kern="1200" dirty="0" smtClean="0">
                <a:solidFill>
                  <a:schemeClr val="tx1"/>
                </a:solidFill>
                <a:latin typeface="+mn-lt"/>
                <a:ea typeface="+mn-ea"/>
                <a:cs typeface="+mn-cs"/>
              </a:rPr>
              <a:t> position to gain new perspectives on </a:t>
            </a:r>
            <a:r>
              <a:rPr lang="fr-FR" sz="1200" i="1" kern="1200" dirty="0" err="1" smtClean="0">
                <a:solidFill>
                  <a:schemeClr val="tx1"/>
                </a:solidFill>
                <a:latin typeface="+mn-lt"/>
                <a:ea typeface="+mn-ea"/>
                <a:cs typeface="+mn-cs"/>
              </a:rPr>
              <a:t>their</a:t>
            </a:r>
            <a:r>
              <a:rPr lang="fr-FR" sz="1200" i="1" kern="1200" dirty="0" smtClean="0">
                <a:solidFill>
                  <a:schemeClr val="tx1"/>
                </a:solidFill>
                <a:latin typeface="+mn-lt"/>
                <a:ea typeface="+mn-ea"/>
                <a:cs typeface="+mn-cs"/>
              </a:rPr>
              <a:t> </a:t>
            </a:r>
            <a:r>
              <a:rPr lang="fr-FR" sz="1200" i="1" kern="1200" dirty="0" err="1" smtClean="0">
                <a:solidFill>
                  <a:schemeClr val="tx1"/>
                </a:solidFill>
                <a:latin typeface="+mn-lt"/>
                <a:ea typeface="+mn-ea"/>
                <a:cs typeface="+mn-cs"/>
              </a:rPr>
              <a:t>prey</a:t>
            </a:r>
            <a:r>
              <a:rPr lang="fr-FR" sz="1200" i="1" kern="1200" dirty="0" smtClean="0">
                <a:solidFill>
                  <a:schemeClr val="tx1"/>
                </a:solidFill>
                <a:latin typeface="+mn-lt"/>
                <a:ea typeface="+mn-ea"/>
                <a:cs typeface="+mn-cs"/>
              </a:rPr>
              <a:t> » (</a:t>
            </a:r>
            <a:r>
              <a:rPr lang="fr-FR" sz="1200" i="1" kern="1200" dirty="0" err="1" smtClean="0">
                <a:solidFill>
                  <a:schemeClr val="tx1"/>
                </a:solidFill>
                <a:latin typeface="+mn-lt"/>
                <a:ea typeface="+mn-ea"/>
                <a:cs typeface="+mn-cs"/>
              </a:rPr>
              <a:t>Zeisel</a:t>
            </a:r>
            <a:r>
              <a:rPr lang="fr-FR" sz="1200" i="1" kern="1200" dirty="0" smtClean="0">
                <a:solidFill>
                  <a:schemeClr val="tx1"/>
                </a:solidFill>
                <a:latin typeface="+mn-lt"/>
                <a:ea typeface="+mn-ea"/>
                <a:cs typeface="+mn-cs"/>
              </a:rPr>
              <a:t> 1981: 16)</a:t>
            </a:r>
          </a:p>
          <a:p>
            <a:endParaRPr lang="fr-FR" sz="1200" i="1" kern="1200" dirty="0" smtClean="0">
              <a:solidFill>
                <a:schemeClr val="tx1"/>
              </a:solidFill>
              <a:latin typeface="+mn-lt"/>
              <a:ea typeface="+mn-ea"/>
              <a:cs typeface="+mn-cs"/>
            </a:endParaRPr>
          </a:p>
          <a:p>
            <a:r>
              <a:rPr lang="fr-FR" sz="1200" i="1" kern="1200" dirty="0" smtClean="0">
                <a:solidFill>
                  <a:schemeClr val="tx1"/>
                </a:solidFill>
                <a:latin typeface="+mn-lt"/>
                <a:ea typeface="+mn-ea"/>
                <a:cs typeface="+mn-cs"/>
              </a:rPr>
              <a:t>CELLE-CI EST POUR ISABELLE</a:t>
            </a:r>
            <a:r>
              <a:rPr lang="fr-FR" sz="1200" i="0" kern="1200" baseline="0" dirty="0" smtClean="0">
                <a:solidFill>
                  <a:schemeClr val="tx1"/>
                </a:solidFill>
                <a:latin typeface="+mn-lt"/>
                <a:ea typeface="+mn-ea"/>
                <a:cs typeface="+mn-cs"/>
              </a:rPr>
              <a:t> pour l’ORAL</a:t>
            </a:r>
          </a:p>
          <a:p>
            <a:r>
              <a:rPr lang="fr-FR" sz="1200" i="0" kern="1200" baseline="0" dirty="0" smtClean="0">
                <a:solidFill>
                  <a:schemeClr val="tx1"/>
                </a:solidFill>
                <a:latin typeface="+mn-lt"/>
                <a:ea typeface="+mn-ea"/>
                <a:cs typeface="+mn-cs"/>
              </a:rPr>
              <a:t>Le pari c’est de dire qu’il est possible à partir de pratiques d’intervention (PAR le projet) de produire des connaissances valides SUR le projet et SUR l’intervention même qui peuvent venir interroger un corps de connaissances des sciences </a:t>
            </a:r>
            <a:r>
              <a:rPr lang="fr-FR" sz="1200" i="1" kern="1200" baseline="0" dirty="0" smtClean="0">
                <a:solidFill>
                  <a:schemeClr val="tx1"/>
                </a:solidFill>
                <a:latin typeface="+mn-lt"/>
                <a:ea typeface="+mn-ea"/>
                <a:cs typeface="+mn-cs"/>
              </a:rPr>
              <a:t>expérimentales </a:t>
            </a:r>
            <a:r>
              <a:rPr lang="fr-FR" sz="1200" i="0" kern="1200" baseline="0" dirty="0" smtClean="0">
                <a:solidFill>
                  <a:schemeClr val="tx1"/>
                </a:solidFill>
                <a:latin typeface="+mn-lt"/>
                <a:ea typeface="+mn-ea"/>
                <a:cs typeface="+mn-cs"/>
              </a:rPr>
              <a:t>éventuellement plus positivistes. On n’est plus du tout dans une position d’application des connaissances. Illustre aussi parfaitement les aller-retour entre Théorie et Pratique.</a:t>
            </a:r>
            <a:endParaRPr lang="fr-FR" sz="1200" i="1" kern="1200" dirty="0" smtClean="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EC7F5453-3396-4A45-A46E-AFA2AEC07E63}" type="slidenum">
              <a:rPr lang="fr-FR" smtClean="0"/>
              <a:pPr/>
              <a:t>7</a:t>
            </a:fld>
            <a:endParaRPr lang="fr-FR"/>
          </a:p>
        </p:txBody>
      </p:sp>
      <p:sp>
        <p:nvSpPr>
          <p:cNvPr id="5" name="Espace réservé du pied de page 4"/>
          <p:cNvSpPr>
            <a:spLocks noGrp="1"/>
          </p:cNvSpPr>
          <p:nvPr>
            <p:ph type="ftr" sz="quarter" idx="11"/>
          </p:nvPr>
        </p:nvSpPr>
        <p:spPr/>
        <p:txBody>
          <a:bodyPr/>
          <a:lstStyle/>
          <a:p>
            <a:r>
              <a:rPr lang="fr-FR" smtClean="0"/>
              <a:t>Séance 7 A, 17.2.2010, Juan Torres</a:t>
            </a:r>
            <a:endParaRPr lang="fr-FR"/>
          </a:p>
        </p:txBody>
      </p:sp>
      <p:sp>
        <p:nvSpPr>
          <p:cNvPr id="6" name="Espace réservé de l'en-tête 5"/>
          <p:cNvSpPr>
            <a:spLocks noGrp="1"/>
          </p:cNvSpPr>
          <p:nvPr>
            <p:ph type="hdr" sz="quarter" idx="12"/>
          </p:nvPr>
        </p:nvSpPr>
        <p:spPr/>
        <p:txBody>
          <a:bodyPr/>
          <a:lstStyle/>
          <a:p>
            <a:r>
              <a:rPr lang="fr-FR" smtClean="0"/>
              <a:t>URB 6753 Méthodes et pratiques de design urbain</a:t>
            </a:r>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Stéréoscopie</a:t>
            </a:r>
          </a:p>
          <a:p>
            <a:endParaRPr lang="fr-CA" baseline="0" dirty="0" smtClean="0"/>
          </a:p>
          <a:p>
            <a:r>
              <a:rPr lang="fr-CA" baseline="0" dirty="0" smtClean="0"/>
              <a:t>Pour parler de recherche par le projet peut être préciser oralement que la connaissance produite peut à la fois porter sur le niveau du projet, celui des acteurs dans le projet mais aussi l’action même (l’intervention) du chercheur/praticien</a:t>
            </a:r>
          </a:p>
          <a:p>
            <a:endParaRPr lang="fr-CA" baseline="0" dirty="0" smtClean="0"/>
          </a:p>
          <a:p>
            <a:r>
              <a:rPr lang="fr-CA" baseline="0" dirty="0" smtClean="0"/>
              <a:t>« En conception, l’action de l’ergonome consiste à la fois à influencer les objets conçus  et l’organisation générale du processus de conception » (Martin, C., 1998, La conception architecturale entre volonté politique et faisabilité technique- le positionnement de l’intervention ergonomique, Thèse de doctorat d’ergonomie, CNAM Paris.)</a:t>
            </a:r>
            <a:endParaRPr lang="fr-CA"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8</a:t>
            </a:fld>
            <a:endParaRPr lang="fr-FR" dirty="0"/>
          </a:p>
        </p:txBody>
      </p:sp>
    </p:spTree>
    <p:extLst>
      <p:ext uri="{BB962C8B-B14F-4D97-AF65-F5344CB8AC3E}">
        <p14:creationId xmlns:p14="http://schemas.microsoft.com/office/powerpoint/2010/main" val="917720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0" dirty="0" smtClean="0"/>
              <a:t>A</a:t>
            </a:r>
            <a:r>
              <a:rPr lang="fr-FR" b="0" baseline="0" dirty="0" smtClean="0"/>
              <a:t> première vu le design et l’ergonomie ont peu de chances de se croiser au vu de ce qui semble les séparer</a:t>
            </a:r>
          </a:p>
          <a:p>
            <a:r>
              <a:rPr lang="fr-FR" b="0" baseline="0" dirty="0" smtClean="0"/>
              <a:t>Par exemple: échelle des milieux considérés, objets d’analyse et d’intervention, échelle temporelle ou encore peut être méthodologie</a:t>
            </a:r>
          </a:p>
          <a:p>
            <a:endParaRPr lang="fr-FR" b="0" baseline="0" dirty="0" smtClean="0"/>
          </a:p>
          <a:p>
            <a:r>
              <a:rPr lang="fr-FR" b="0" baseline="0" dirty="0" smtClean="0"/>
              <a:t>Mais nous voyons déjà poindre sur ces quelques illustrations des premiers points de convergence autour de l’utilisation du mot intervention signifiant que les deux domaines accordent une importance forte à la pratique dans la production de connaissance et dans la façon de mener des recherches. Les ergonomes et les designers urbains sont à la fois des chercheurs ET des praticiens, nous avons déjà illustré ce point auparavant.</a:t>
            </a:r>
          </a:p>
          <a:p>
            <a:endParaRPr lang="fr-FR" b="0" baseline="0" dirty="0" smtClean="0"/>
          </a:p>
          <a:p>
            <a:endParaRPr lang="fr-FR" b="0" dirty="0" smtClean="0"/>
          </a:p>
          <a:p>
            <a:r>
              <a:rPr lang="fr-FR" b="0" dirty="0" smtClean="0"/>
              <a:t>Variable pour l’ergo.</a:t>
            </a:r>
            <a:r>
              <a:rPr lang="fr-FR" b="0" baseline="0" dirty="0" smtClean="0"/>
              <a:t> Ensembles complexes = hôpitaux, gares, bibliothèques, complexes industriels...</a:t>
            </a:r>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9</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b="1" dirty="0" smtClean="0"/>
              <a:t>J’aborderai</a:t>
            </a:r>
            <a:r>
              <a:rPr lang="fr-FR" b="1" baseline="0" dirty="0" smtClean="0"/>
              <a:t> le tableau en partant de ce qui nous a accroché tous les deux au début et nous a donné une première idée qu’on pouvait se rejoindre </a:t>
            </a:r>
            <a:r>
              <a:rPr lang="fr-FR" b="1" baseline="0" dirty="0" err="1" smtClean="0"/>
              <a:t>qque</a:t>
            </a:r>
            <a:r>
              <a:rPr lang="fr-FR" b="1" baseline="0" dirty="0" smtClean="0"/>
              <a:t> part: portée + projet+ usagers + connaissance par le projet.</a:t>
            </a:r>
          </a:p>
          <a:p>
            <a:r>
              <a:rPr lang="fr-FR" b="1" baseline="0" dirty="0" smtClean="0"/>
              <a:t>Bien entendu il ne s’agit pas de dire que les concepts sont totalement identiques (un « Projet » ne représente peut être pas la même chose d’un domaine à l’autre, tout comme un « usager »)</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dirty="0" smtClean="0"/>
              <a:t>Complexe : plusieurs acteurs et enjeux (négociation)</a:t>
            </a:r>
          </a:p>
          <a:p>
            <a:endParaRPr lang="fr-FR" b="1" baseline="0" dirty="0" smtClean="0"/>
          </a:p>
          <a:p>
            <a:endParaRPr lang="fr-FR" b="1" baseline="0" dirty="0" smtClean="0"/>
          </a:p>
          <a:p>
            <a:r>
              <a:rPr lang="fr-FR" b="0" baseline="0" dirty="0" smtClean="0"/>
              <a:t>Intervention ergo: transformation vers un « Mieux » pour les travailleurs et usagers. Dimension morale</a:t>
            </a:r>
            <a:endParaRPr lang="fr-FR" b="0" dirty="0"/>
          </a:p>
        </p:txBody>
      </p:sp>
      <p:sp>
        <p:nvSpPr>
          <p:cNvPr id="4" name="Espace réservé du numéro de diapositive 3"/>
          <p:cNvSpPr>
            <a:spLocks noGrp="1"/>
          </p:cNvSpPr>
          <p:nvPr>
            <p:ph type="sldNum" sz="quarter" idx="10"/>
          </p:nvPr>
        </p:nvSpPr>
        <p:spPr/>
        <p:txBody>
          <a:bodyPr/>
          <a:lstStyle/>
          <a:p>
            <a:fld id="{69C68289-2937-244D-BE3C-7E378DF5B1A1}" type="slidenum">
              <a:rPr lang="fr-FR" smtClean="0"/>
              <a:pPr/>
              <a:t>10</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A"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F317E761-B5D4-4DAA-AB2B-CC118603CC1C}" type="datetime1">
              <a:rPr lang="fr-FR" smtClean="0"/>
              <a:pPr/>
              <a:t>26/05/2011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296BC1A2-21F6-4A19-AD42-66DC38A36AFF}" type="datetime1">
              <a:rPr lang="fr-FR" smtClean="0"/>
              <a:pPr/>
              <a:t>26/05/2011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B6A3B874-FB42-4150-A6EE-E306B3352B35}" type="datetime1">
              <a:rPr lang="fr-FR" smtClean="0"/>
              <a:pPr/>
              <a:t>26/05/2011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1EBCA0C6-20EE-4ECC-8B7A-5017EB62C72B}" type="datetime1">
              <a:rPr lang="fr-FR" smtClean="0"/>
              <a:pPr/>
              <a:t>26/05/2011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A"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fld id="{0014F041-EB3B-4F72-9C98-598D032D0954}" type="datetime1">
              <a:rPr lang="fr-FR" smtClean="0"/>
              <a:pPr/>
              <a:t>26/05/2011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fld id="{889DEF5F-694D-4FAD-8A82-6994433C27D0}" type="datetime1">
              <a:rPr lang="fr-FR" smtClean="0"/>
              <a:pPr/>
              <a:t>26/05/2011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fld id="{0B5C63F9-77B8-4218-B104-03AD9EB75BF2}" type="datetime1">
              <a:rPr lang="fr-FR" smtClean="0"/>
              <a:pPr/>
              <a:t>26/05/2011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fld id="{8C4572E1-503A-4C28-A0B1-10D3468341C4}" type="datetime1">
              <a:rPr lang="fr-FR" smtClean="0"/>
              <a:pPr/>
              <a:t>26/05/2011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DAC7892-D095-4440-A107-56D971040E97}" type="datetime1">
              <a:rPr lang="fr-FR" smtClean="0"/>
              <a:pPr/>
              <a:t>26/05/2011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A"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53DF9B45-E03B-47F2-9AEF-19DE8E53B6C3}" type="datetime1">
              <a:rPr lang="fr-FR" smtClean="0"/>
              <a:pPr/>
              <a:t>26/05/2011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A"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5644E45A-B187-4DA8-B273-5147913E6D2E}" type="datetime1">
              <a:rPr lang="fr-FR" smtClean="0"/>
              <a:pPr/>
              <a:t>26/05/2011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23F43B3-AFD0-C140-A8A8-623B71B53585}"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97B3B1-73E2-4D23-AD70-502A1FA02DBE}" type="datetime1">
              <a:rPr lang="fr-FR" smtClean="0"/>
              <a:pPr/>
              <a:t>26/05/2011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3F43B3-AFD0-C140-A8A8-623B71B53585}"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656486"/>
            <a:ext cx="9144000" cy="1921603"/>
          </a:xfrm>
        </p:spPr>
        <p:txBody>
          <a:bodyPr>
            <a:normAutofit/>
          </a:bodyPr>
          <a:lstStyle/>
          <a:p>
            <a:pPr>
              <a:tabLst>
                <a:tab pos="8610600" algn="r"/>
              </a:tabLst>
            </a:pPr>
            <a:r>
              <a:rPr lang="fr-FR" sz="2800" b="1" dirty="0" smtClean="0">
                <a:solidFill>
                  <a:schemeClr val="accent5">
                    <a:lumMod val="75000"/>
                  </a:schemeClr>
                </a:solidFill>
                <a:latin typeface="Helvetica"/>
                <a:cs typeface="Helvetica"/>
              </a:rPr>
              <a:t>Pour de nouvelles opportunités</a:t>
            </a:r>
            <a:br>
              <a:rPr lang="fr-FR" sz="2800" b="1" dirty="0" smtClean="0">
                <a:solidFill>
                  <a:schemeClr val="accent5">
                    <a:lumMod val="75000"/>
                  </a:schemeClr>
                </a:solidFill>
                <a:latin typeface="Helvetica"/>
                <a:cs typeface="Helvetica"/>
              </a:rPr>
            </a:br>
            <a:r>
              <a:rPr lang="fr-FR" sz="2800" b="1" dirty="0" smtClean="0">
                <a:solidFill>
                  <a:schemeClr val="accent5">
                    <a:lumMod val="75000"/>
                  </a:schemeClr>
                </a:solidFill>
                <a:latin typeface="Helvetica"/>
                <a:cs typeface="Helvetica"/>
              </a:rPr>
              <a:t>scientifiques et pratiques en aménagement :</a:t>
            </a:r>
            <a:br>
              <a:rPr lang="fr-FR" sz="2800" b="1" dirty="0" smtClean="0">
                <a:solidFill>
                  <a:schemeClr val="accent5">
                    <a:lumMod val="75000"/>
                  </a:schemeClr>
                </a:solidFill>
                <a:latin typeface="Helvetica"/>
                <a:cs typeface="Helvetica"/>
              </a:rPr>
            </a:br>
            <a:r>
              <a:rPr lang="fr-FR" sz="2800" b="1" dirty="0" smtClean="0">
                <a:solidFill>
                  <a:schemeClr val="accent5">
                    <a:lumMod val="75000"/>
                  </a:schemeClr>
                </a:solidFill>
                <a:latin typeface="Helvetica"/>
                <a:cs typeface="Helvetica"/>
              </a:rPr>
              <a:t>un dialogue entre l’ergonomie et le design urbain</a:t>
            </a:r>
            <a:endParaRPr lang="fr-FR" sz="2800" b="1" dirty="0">
              <a:solidFill>
                <a:schemeClr val="accent5">
                  <a:lumMod val="75000"/>
                </a:schemeClr>
              </a:solidFill>
              <a:latin typeface="Helvetica"/>
              <a:cs typeface="Helvetica"/>
            </a:endParaRPr>
          </a:p>
        </p:txBody>
      </p:sp>
      <p:sp>
        <p:nvSpPr>
          <p:cNvPr id="3" name="Sous-titre 2"/>
          <p:cNvSpPr>
            <a:spLocks noGrp="1"/>
          </p:cNvSpPr>
          <p:nvPr>
            <p:ph type="subTitle" idx="1"/>
          </p:nvPr>
        </p:nvSpPr>
        <p:spPr>
          <a:xfrm>
            <a:off x="0" y="3302000"/>
            <a:ext cx="9143999" cy="3556000"/>
          </a:xfrm>
        </p:spPr>
        <p:txBody>
          <a:bodyPr>
            <a:normAutofit/>
          </a:bodyPr>
          <a:lstStyle/>
          <a:p>
            <a:pPr indent="355600" algn="l">
              <a:tabLst>
                <a:tab pos="8618538" algn="r"/>
              </a:tabLst>
            </a:pPr>
            <a:r>
              <a:rPr lang="fr-FR" sz="1800" b="1" dirty="0" smtClean="0">
                <a:solidFill>
                  <a:schemeClr val="tx1">
                    <a:lumMod val="75000"/>
                    <a:lumOff val="25000"/>
                  </a:schemeClr>
                </a:solidFill>
              </a:rPr>
              <a:t>Juan Torres	Isabelle Feillou</a:t>
            </a:r>
          </a:p>
          <a:p>
            <a:pPr indent="355600" algn="l">
              <a:spcBef>
                <a:spcPts val="0"/>
              </a:spcBef>
              <a:tabLst>
                <a:tab pos="8618538" algn="r"/>
              </a:tabLst>
            </a:pPr>
            <a:r>
              <a:rPr lang="fr-FR" sz="1400" dirty="0" smtClean="0">
                <a:solidFill>
                  <a:schemeClr val="tx1">
                    <a:lumMod val="75000"/>
                    <a:lumOff val="25000"/>
                  </a:schemeClr>
                </a:solidFill>
              </a:rPr>
              <a:t>Professeur adjoint	Candidate au doctorat</a:t>
            </a:r>
          </a:p>
          <a:p>
            <a:pPr indent="355600" algn="l">
              <a:spcBef>
                <a:spcPts val="0"/>
              </a:spcBef>
              <a:tabLst>
                <a:tab pos="8618538" algn="r"/>
              </a:tabLst>
            </a:pPr>
            <a:r>
              <a:rPr lang="fr-FR" sz="1400" dirty="0" smtClean="0">
                <a:solidFill>
                  <a:schemeClr val="tx1">
                    <a:lumMod val="75000"/>
                    <a:lumOff val="25000"/>
                  </a:schemeClr>
                </a:solidFill>
              </a:rPr>
              <a:t>Institut d’urbanisme, U. de M.	Sc. humaines appliquées, U. de M.</a:t>
            </a:r>
          </a:p>
          <a:p>
            <a:pPr indent="355600" algn="l">
              <a:spcBef>
                <a:spcPts val="0"/>
              </a:spcBef>
              <a:tabLst>
                <a:tab pos="8618538" algn="r"/>
              </a:tabLst>
            </a:pPr>
            <a:r>
              <a:rPr lang="fr-FR" sz="1400" dirty="0" smtClean="0">
                <a:solidFill>
                  <a:schemeClr val="tx1">
                    <a:lumMod val="75000"/>
                    <a:lumOff val="25000"/>
                  </a:schemeClr>
                </a:solidFill>
              </a:rPr>
              <a:t>jj.torres.michel@umontreal.ca	i.feillou@gmail.com</a:t>
            </a:r>
          </a:p>
          <a:p>
            <a:pPr algn="l">
              <a:tabLst>
                <a:tab pos="355600" algn="l"/>
                <a:tab pos="8618538" algn="r"/>
              </a:tabLst>
            </a:pPr>
            <a:endParaRPr lang="fr-FR" sz="1800" dirty="0" smtClean="0">
              <a:solidFill>
                <a:schemeClr val="tx1">
                  <a:lumMod val="75000"/>
                  <a:lumOff val="25000"/>
                </a:schemeClr>
              </a:solidFill>
            </a:endParaRPr>
          </a:p>
          <a:p>
            <a:pPr>
              <a:tabLst>
                <a:tab pos="8618538" algn="r"/>
              </a:tabLst>
            </a:pPr>
            <a:endParaRPr lang="fr-FR" sz="1800" dirty="0" smtClean="0">
              <a:solidFill>
                <a:schemeClr val="tx1">
                  <a:lumMod val="75000"/>
                  <a:lumOff val="25000"/>
                </a:schemeClr>
              </a:solidFill>
            </a:endParaRPr>
          </a:p>
          <a:p>
            <a:pPr>
              <a:tabLst>
                <a:tab pos="355600" algn="l"/>
                <a:tab pos="8618538" algn="r"/>
              </a:tabLst>
            </a:pPr>
            <a:endParaRPr lang="fr-FR" sz="1800" b="1" dirty="0" smtClean="0">
              <a:solidFill>
                <a:schemeClr val="tx1">
                  <a:lumMod val="75000"/>
                  <a:lumOff val="25000"/>
                </a:schemeClr>
              </a:solidFill>
            </a:endParaRPr>
          </a:p>
          <a:p>
            <a:pPr>
              <a:tabLst>
                <a:tab pos="355600" algn="l"/>
                <a:tab pos="8618538" algn="r"/>
              </a:tabLst>
            </a:pPr>
            <a:r>
              <a:rPr lang="fr-FR" sz="1800" b="1" dirty="0" smtClean="0">
                <a:solidFill>
                  <a:schemeClr val="tx1">
                    <a:lumMod val="75000"/>
                    <a:lumOff val="25000"/>
                  </a:schemeClr>
                </a:solidFill>
              </a:rPr>
              <a:t>79e Congrès de l’ACFAS, activité spéciale no. 10</a:t>
            </a:r>
          </a:p>
          <a:p>
            <a:pPr>
              <a:tabLst>
                <a:tab pos="355600" algn="l"/>
                <a:tab pos="8618538" algn="r"/>
              </a:tabLst>
            </a:pPr>
            <a:r>
              <a:rPr lang="fr-FR" sz="1800" b="1" dirty="0" smtClean="0">
                <a:solidFill>
                  <a:schemeClr val="tx1">
                    <a:lumMod val="75000"/>
                    <a:lumOff val="25000"/>
                  </a:schemeClr>
                </a:solidFill>
              </a:rPr>
              <a:t>Une autre science est possible :</a:t>
            </a:r>
            <a:br>
              <a:rPr lang="fr-FR" sz="1800" b="1" dirty="0" smtClean="0">
                <a:solidFill>
                  <a:schemeClr val="tx1">
                    <a:lumMod val="75000"/>
                    <a:lumOff val="25000"/>
                  </a:schemeClr>
                </a:solidFill>
              </a:rPr>
            </a:br>
            <a:r>
              <a:rPr lang="fr-FR" sz="1800" b="1" dirty="0" smtClean="0">
                <a:solidFill>
                  <a:schemeClr val="tx1">
                    <a:lumMod val="75000"/>
                    <a:lumOff val="25000"/>
                  </a:schemeClr>
                </a:solidFill>
              </a:rPr>
              <a:t> science collaborative, science ouverte, science engagée,  contre la marchandisation du savoir</a:t>
            </a:r>
          </a:p>
          <a:p>
            <a:pPr>
              <a:tabLst>
                <a:tab pos="355600" algn="l"/>
                <a:tab pos="8618538" algn="r"/>
              </a:tabLst>
            </a:pPr>
            <a:r>
              <a:rPr lang="fr-FR" sz="1800" b="1" dirty="0" smtClean="0">
                <a:solidFill>
                  <a:schemeClr val="tx1">
                    <a:lumMod val="75000"/>
                    <a:lumOff val="25000"/>
                  </a:schemeClr>
                </a:solidFill>
              </a:rPr>
              <a:t>Université de Sherbrooke, 9 et 10 mai 2011</a:t>
            </a: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1</a:t>
            </a:fld>
            <a:endParaRPr lang="fr-F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3836"/>
            <a:ext cx="8229600" cy="759505"/>
          </a:xfrm>
        </p:spPr>
        <p:txBody>
          <a:bodyPr>
            <a:normAutofit fontScale="90000"/>
          </a:bodyPr>
          <a:lstStyle/>
          <a:p>
            <a:pPr algn="l"/>
            <a:r>
              <a:rPr lang="fr-FR" sz="3600" b="1" dirty="0" smtClean="0">
                <a:solidFill>
                  <a:schemeClr val="accent6">
                    <a:lumMod val="75000"/>
                  </a:schemeClr>
                </a:solidFill>
                <a:latin typeface="Helvetica Neue"/>
                <a:cs typeface="Helvetica Neue"/>
              </a:rPr>
              <a:t>Design urbain </a:t>
            </a:r>
            <a:r>
              <a:rPr lang="fr-FR" sz="3600" b="1" dirty="0" smtClean="0">
                <a:solidFill>
                  <a:schemeClr val="accent5">
                    <a:lumMod val="75000"/>
                  </a:schemeClr>
                </a:solidFill>
                <a:latin typeface="Helvetica Neue"/>
                <a:cs typeface="Helvetica Neue"/>
              </a:rPr>
              <a:t>et </a:t>
            </a:r>
            <a:r>
              <a:rPr lang="fr-FR" sz="3600" b="1" dirty="0" smtClean="0">
                <a:solidFill>
                  <a:srgbClr val="008000"/>
                </a:solidFill>
                <a:latin typeface="Helvetica Neue"/>
                <a:cs typeface="Helvetica Neue"/>
              </a:rPr>
              <a:t>ergonomie </a:t>
            </a:r>
            <a:r>
              <a:rPr lang="fr-FR" sz="3600" b="1" dirty="0" smtClean="0">
                <a:solidFill>
                  <a:schemeClr val="accent5">
                    <a:lumMod val="75000"/>
                  </a:schemeClr>
                </a:solidFill>
                <a:latin typeface="Helvetica Neue"/>
                <a:cs typeface="Helvetica Neue"/>
              </a:rPr>
              <a:t>: similitudes</a:t>
            </a:r>
            <a:endParaRPr lang="fr-FR" sz="3600" b="1" dirty="0">
              <a:solidFill>
                <a:schemeClr val="accent5">
                  <a:lumMod val="75000"/>
                </a:schemeClr>
              </a:solidFill>
              <a:latin typeface="Helvetica Neue"/>
              <a:cs typeface="Helvetica Neue"/>
            </a:endParaRPr>
          </a:p>
        </p:txBody>
      </p:sp>
      <p:grpSp>
        <p:nvGrpSpPr>
          <p:cNvPr id="21" name="Groupe 20"/>
          <p:cNvGrpSpPr/>
          <p:nvPr/>
        </p:nvGrpSpPr>
        <p:grpSpPr>
          <a:xfrm>
            <a:off x="0" y="4196165"/>
            <a:ext cx="7885292" cy="1123246"/>
            <a:chOff x="197556" y="1213555"/>
            <a:chExt cx="7677315" cy="1123246"/>
          </a:xfrm>
        </p:grpSpPr>
        <p:sp>
          <p:nvSpPr>
            <p:cNvPr id="4" name="Rectangle 3"/>
            <p:cNvSpPr/>
            <p:nvPr/>
          </p:nvSpPr>
          <p:spPr>
            <a:xfrm>
              <a:off x="197556" y="1261534"/>
              <a:ext cx="3033555"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Portée</a:t>
              </a:r>
            </a:p>
          </p:txBody>
        </p:sp>
        <p:sp>
          <p:nvSpPr>
            <p:cNvPr id="5" name="Rectangle à coins arrondis 4"/>
            <p:cNvSpPr/>
            <p:nvPr/>
          </p:nvSpPr>
          <p:spPr>
            <a:xfrm>
              <a:off x="4269767" y="1213555"/>
              <a:ext cx="3605104" cy="1123246"/>
            </a:xfrm>
            <a:prstGeom prst="roundRect">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31859C"/>
                  </a:solidFill>
                </a:rPr>
                <a:t>Double: analyse et intervention</a:t>
              </a:r>
            </a:p>
          </p:txBody>
        </p:sp>
        <p:cxnSp>
          <p:nvCxnSpPr>
            <p:cNvPr id="14" name="Connecteur droit avec flèche 13"/>
            <p:cNvCxnSpPr>
              <a:stCxn id="4" idx="3"/>
              <a:endCxn id="5" idx="1"/>
            </p:cNvCxnSpPr>
            <p:nvPr/>
          </p:nvCxnSpPr>
          <p:spPr>
            <a:xfrm flipV="1">
              <a:off x="3231112" y="1775178"/>
              <a:ext cx="1038656"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2" name="Groupe 21"/>
          <p:cNvGrpSpPr/>
          <p:nvPr/>
        </p:nvGrpSpPr>
        <p:grpSpPr>
          <a:xfrm>
            <a:off x="0" y="1491307"/>
            <a:ext cx="7885293" cy="1029169"/>
            <a:chOff x="0" y="2484496"/>
            <a:chExt cx="7885293" cy="1029169"/>
          </a:xfrm>
        </p:grpSpPr>
        <p:sp>
          <p:nvSpPr>
            <p:cNvPr id="6" name="Rectangle à coins arrondis 5"/>
            <p:cNvSpPr/>
            <p:nvPr/>
          </p:nvSpPr>
          <p:spPr>
            <a:xfrm>
              <a:off x="4182526" y="2498134"/>
              <a:ext cx="3702767" cy="1015531"/>
            </a:xfrm>
            <a:prstGeom prst="roundRect">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chemeClr val="accent5">
                      <a:lumMod val="75000"/>
                    </a:schemeClr>
                  </a:solidFill>
                </a:rPr>
                <a:t>Le </a:t>
              </a:r>
              <a:r>
                <a:rPr lang="fr-FR" sz="2000" b="1" dirty="0" smtClean="0">
                  <a:solidFill>
                    <a:schemeClr val="accent5">
                      <a:lumMod val="75000"/>
                    </a:schemeClr>
                  </a:solidFill>
                </a:rPr>
                <a:t>projet comme processus de transformation</a:t>
              </a:r>
              <a:endParaRPr lang="fr-FR" sz="2000" b="1" dirty="0">
                <a:solidFill>
                  <a:schemeClr val="accent5">
                    <a:lumMod val="75000"/>
                  </a:schemeClr>
                </a:solidFill>
              </a:endParaRPr>
            </a:p>
          </p:txBody>
        </p:sp>
        <p:sp>
          <p:nvSpPr>
            <p:cNvPr id="7" name="Rectangle 6"/>
            <p:cNvSpPr/>
            <p:nvPr/>
          </p:nvSpPr>
          <p:spPr>
            <a:xfrm>
              <a:off x="0" y="2484496"/>
              <a:ext cx="3115733"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smtClean="0"/>
                <a:t>Logique d’intervention</a:t>
              </a:r>
              <a:endParaRPr lang="fr-FR" sz="2400" b="1" dirty="0"/>
            </a:p>
          </p:txBody>
        </p:sp>
        <p:cxnSp>
          <p:nvCxnSpPr>
            <p:cNvPr id="16" name="Connecteur droit avec flèche 15"/>
            <p:cNvCxnSpPr>
              <a:stCxn id="7" idx="3"/>
              <a:endCxn id="6" idx="1"/>
            </p:cNvCxnSpPr>
            <p:nvPr/>
          </p:nvCxnSpPr>
          <p:spPr>
            <a:xfrm>
              <a:off x="3115733" y="2998141"/>
              <a:ext cx="1066793" cy="77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37" name="Grouper 36"/>
          <p:cNvGrpSpPr/>
          <p:nvPr/>
        </p:nvGrpSpPr>
        <p:grpSpPr>
          <a:xfrm>
            <a:off x="1" y="2830681"/>
            <a:ext cx="7885292" cy="1043609"/>
            <a:chOff x="1" y="2830681"/>
            <a:chExt cx="7885292" cy="1043609"/>
          </a:xfrm>
        </p:grpSpPr>
        <p:sp>
          <p:nvSpPr>
            <p:cNvPr id="9" name="Rectangle 8"/>
            <p:cNvSpPr/>
            <p:nvPr/>
          </p:nvSpPr>
          <p:spPr>
            <a:xfrm>
              <a:off x="1" y="2847001"/>
              <a:ext cx="3115732"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Rôle </a:t>
              </a:r>
              <a:r>
                <a:rPr lang="fr-FR" sz="2400" b="1" dirty="0" smtClean="0"/>
                <a:t>de </a:t>
              </a:r>
              <a:r>
                <a:rPr lang="fr-FR" sz="2400" b="1" dirty="0"/>
                <a:t>l’usager</a:t>
              </a:r>
            </a:p>
          </p:txBody>
        </p:sp>
        <p:sp>
          <p:nvSpPr>
            <p:cNvPr id="10" name="Rectangle à coins arrondis 9"/>
            <p:cNvSpPr/>
            <p:nvPr/>
          </p:nvSpPr>
          <p:spPr>
            <a:xfrm>
              <a:off x="4182527" y="2830681"/>
              <a:ext cx="3702766" cy="1015531"/>
            </a:xfrm>
            <a:prstGeom prst="roundRect">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31859C"/>
                  </a:solidFill>
                </a:rPr>
                <a:t>Central : utilisateur (d’un produit /objet/ </a:t>
              </a:r>
              <a:r>
                <a:rPr lang="fr-FR" sz="2000" b="1" dirty="0" smtClean="0">
                  <a:solidFill>
                    <a:srgbClr val="31859C"/>
                  </a:solidFill>
                </a:rPr>
                <a:t>service/lieu…)</a:t>
              </a:r>
              <a:endParaRPr lang="fr-FR" sz="2000" b="1" dirty="0">
                <a:solidFill>
                  <a:srgbClr val="31859C"/>
                </a:solidFill>
              </a:endParaRPr>
            </a:p>
          </p:txBody>
        </p:sp>
        <p:cxnSp>
          <p:nvCxnSpPr>
            <p:cNvPr id="18" name="Connecteur droit avec flèche 17"/>
            <p:cNvCxnSpPr/>
            <p:nvPr/>
          </p:nvCxnSpPr>
          <p:spPr>
            <a:xfrm>
              <a:off x="3115734" y="3343713"/>
              <a:ext cx="1066792" cy="1166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4" name="Groupe 23"/>
          <p:cNvGrpSpPr/>
          <p:nvPr/>
        </p:nvGrpSpPr>
        <p:grpSpPr>
          <a:xfrm>
            <a:off x="2" y="5556942"/>
            <a:ext cx="7885291" cy="1027289"/>
            <a:chOff x="2" y="4930421"/>
            <a:chExt cx="7885291" cy="1027289"/>
          </a:xfrm>
        </p:grpSpPr>
        <p:sp>
          <p:nvSpPr>
            <p:cNvPr id="12" name="Rectangle 11"/>
            <p:cNvSpPr/>
            <p:nvPr/>
          </p:nvSpPr>
          <p:spPr>
            <a:xfrm>
              <a:off x="2" y="4930421"/>
              <a:ext cx="3115731"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Spécificité épistémologique</a:t>
              </a:r>
            </a:p>
          </p:txBody>
        </p:sp>
        <p:sp>
          <p:nvSpPr>
            <p:cNvPr id="13" name="Rectangle à coins arrondis 12"/>
            <p:cNvSpPr/>
            <p:nvPr/>
          </p:nvSpPr>
          <p:spPr>
            <a:xfrm>
              <a:off x="4182527" y="4936300"/>
              <a:ext cx="3702766" cy="1015531"/>
            </a:xfrm>
            <a:prstGeom prst="roundRect">
              <a:avLst/>
            </a:prstGeom>
            <a:ln>
              <a:solidFill>
                <a:schemeClr val="accent5">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31859C"/>
                  </a:solidFill>
                </a:rPr>
                <a:t>Possibilité de produire des connaissances à travers la démarche de projet</a:t>
              </a:r>
            </a:p>
          </p:txBody>
        </p:sp>
        <p:cxnSp>
          <p:nvCxnSpPr>
            <p:cNvPr id="20" name="Connecteur droit avec flèche 19"/>
            <p:cNvCxnSpPr>
              <a:stCxn id="12" idx="3"/>
              <a:endCxn id="13" idx="1"/>
            </p:cNvCxnSpPr>
            <p:nvPr/>
          </p:nvCxnSpPr>
          <p:spPr>
            <a:xfrm>
              <a:off x="3115733" y="5444066"/>
              <a:ext cx="106679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 name="Espace réservé du numéro de diapositive 2"/>
          <p:cNvSpPr>
            <a:spLocks noGrp="1"/>
          </p:cNvSpPr>
          <p:nvPr>
            <p:ph type="sldNum" sz="quarter" idx="12"/>
          </p:nvPr>
        </p:nvSpPr>
        <p:spPr/>
        <p:txBody>
          <a:bodyPr/>
          <a:lstStyle/>
          <a:p>
            <a:fld id="{423F43B3-AFD0-C140-A8A8-623B71B53585}" type="slidenum">
              <a:rPr lang="fr-FR" smtClean="0"/>
              <a:pPr/>
              <a:t>10</a:t>
            </a:fld>
            <a:endParaRPr lang="fr-FR"/>
          </a:p>
        </p:txBody>
      </p:sp>
    </p:spTree>
    <p:extLst>
      <p:ext uri="{BB962C8B-B14F-4D97-AF65-F5344CB8AC3E}">
        <p14:creationId xmlns:p14="http://schemas.microsoft.com/office/powerpoint/2010/main" val="1204993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8372"/>
            <a:ext cx="8229600" cy="1029229"/>
          </a:xfrm>
        </p:spPr>
        <p:txBody>
          <a:bodyPr>
            <a:normAutofit fontScale="90000"/>
          </a:bodyPr>
          <a:lstStyle/>
          <a:p>
            <a:pPr algn="l"/>
            <a:r>
              <a:rPr lang="fr-FR" sz="3600" b="1" dirty="0" smtClean="0">
                <a:solidFill>
                  <a:schemeClr val="accent6">
                    <a:lumMod val="75000"/>
                  </a:schemeClr>
                </a:solidFill>
                <a:latin typeface="Helvetica Neue"/>
                <a:cs typeface="Helvetica Neue"/>
              </a:rPr>
              <a:t>Design urbain </a:t>
            </a:r>
            <a:r>
              <a:rPr lang="fr-FR" sz="3600" b="1" dirty="0" smtClean="0">
                <a:solidFill>
                  <a:schemeClr val="accent5">
                    <a:lumMod val="75000"/>
                  </a:schemeClr>
                </a:solidFill>
                <a:latin typeface="Helvetica Neue"/>
                <a:cs typeface="Helvetica Neue"/>
              </a:rPr>
              <a:t>et </a:t>
            </a:r>
            <a:r>
              <a:rPr lang="fr-FR" sz="3600" b="1" dirty="0" smtClean="0">
                <a:solidFill>
                  <a:srgbClr val="008000"/>
                </a:solidFill>
                <a:latin typeface="Helvetica Neue"/>
                <a:cs typeface="Helvetica Neue"/>
              </a:rPr>
              <a:t>ergonomie </a:t>
            </a:r>
            <a:r>
              <a:rPr lang="fr-FR" sz="3600" b="1" dirty="0" smtClean="0">
                <a:solidFill>
                  <a:schemeClr val="accent5">
                    <a:lumMod val="75000"/>
                  </a:schemeClr>
                </a:solidFill>
                <a:latin typeface="Helvetica Neue"/>
                <a:cs typeface="Helvetica Neue"/>
              </a:rPr>
              <a:t>: similitudes</a:t>
            </a:r>
            <a:endParaRPr lang="fr-FR" sz="3600" b="1" dirty="0">
              <a:solidFill>
                <a:schemeClr val="accent5">
                  <a:lumMod val="75000"/>
                </a:schemeClr>
              </a:solidFill>
              <a:latin typeface="Helvetica Neue"/>
              <a:cs typeface="Helvetica Neue"/>
            </a:endParaRPr>
          </a:p>
        </p:txBody>
      </p:sp>
      <p:grpSp>
        <p:nvGrpSpPr>
          <p:cNvPr id="20" name="Groupe 19"/>
          <p:cNvGrpSpPr/>
          <p:nvPr/>
        </p:nvGrpSpPr>
        <p:grpSpPr>
          <a:xfrm>
            <a:off x="0" y="3825508"/>
            <a:ext cx="8051798" cy="1388533"/>
            <a:chOff x="-54742" y="3657600"/>
            <a:chExt cx="7113115" cy="1388533"/>
          </a:xfrm>
        </p:grpSpPr>
        <p:sp>
          <p:nvSpPr>
            <p:cNvPr id="7" name="Rectangle 6"/>
            <p:cNvSpPr/>
            <p:nvPr/>
          </p:nvSpPr>
          <p:spPr>
            <a:xfrm>
              <a:off x="-54742" y="3657600"/>
              <a:ext cx="2963589" cy="1388533"/>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Enjeux éthiques</a:t>
              </a:r>
            </a:p>
          </p:txBody>
        </p:sp>
        <p:sp>
          <p:nvSpPr>
            <p:cNvPr id="14" name="Rectangle à coins arrondis 13"/>
            <p:cNvSpPr/>
            <p:nvPr/>
          </p:nvSpPr>
          <p:spPr>
            <a:xfrm>
              <a:off x="3423090" y="3657600"/>
              <a:ext cx="3635283" cy="1388533"/>
            </a:xfrm>
            <a:prstGeom prst="roundRect">
              <a:avLst/>
            </a:prstGeom>
            <a:ln>
              <a:solidFill>
                <a:schemeClr val="accent5"/>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smtClean="0">
                  <a:solidFill>
                    <a:schemeClr val="accent5">
                      <a:lumMod val="75000"/>
                    </a:schemeClr>
                  </a:solidFill>
                </a:rPr>
                <a:t>Incontournables :</a:t>
              </a:r>
            </a:p>
            <a:p>
              <a:r>
                <a:rPr lang="fr-FR" sz="2000" b="1" dirty="0" smtClean="0">
                  <a:solidFill>
                    <a:schemeClr val="accent5">
                      <a:lumMod val="75000"/>
                    </a:schemeClr>
                  </a:solidFill>
                </a:rPr>
                <a:t>Substantiels (les résultats)</a:t>
              </a:r>
            </a:p>
            <a:p>
              <a:r>
                <a:rPr lang="fr-FR" sz="2000" b="1" dirty="0" smtClean="0">
                  <a:solidFill>
                    <a:schemeClr val="accent5">
                      <a:lumMod val="75000"/>
                    </a:schemeClr>
                  </a:solidFill>
                </a:rPr>
                <a:t>Procéduraux (la manière de faire)</a:t>
              </a:r>
              <a:endParaRPr lang="fr-FR" sz="2000" b="1" dirty="0">
                <a:solidFill>
                  <a:schemeClr val="accent5">
                    <a:lumMod val="75000"/>
                  </a:schemeClr>
                </a:solidFill>
              </a:endParaRPr>
            </a:p>
          </p:txBody>
        </p:sp>
        <p:cxnSp>
          <p:nvCxnSpPr>
            <p:cNvPr id="8" name="Connecteur droit avec flèche 7"/>
            <p:cNvCxnSpPr/>
            <p:nvPr/>
          </p:nvCxnSpPr>
          <p:spPr>
            <a:xfrm>
              <a:off x="2908847" y="4359101"/>
              <a:ext cx="51424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9" name="Groupe 18"/>
          <p:cNvGrpSpPr/>
          <p:nvPr/>
        </p:nvGrpSpPr>
        <p:grpSpPr>
          <a:xfrm>
            <a:off x="1" y="2111014"/>
            <a:ext cx="8094125" cy="1405465"/>
            <a:chOff x="141111" y="1586091"/>
            <a:chExt cx="7967019" cy="1405465"/>
          </a:xfrm>
        </p:grpSpPr>
        <p:sp>
          <p:nvSpPr>
            <p:cNvPr id="4" name="Rectangle 3"/>
            <p:cNvSpPr/>
            <p:nvPr/>
          </p:nvSpPr>
          <p:spPr>
            <a:xfrm>
              <a:off x="141111" y="1586091"/>
              <a:ext cx="3302000" cy="1405465"/>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smtClean="0"/>
                <a:t>Interdisciplinarité forte</a:t>
              </a:r>
              <a:r>
                <a:rPr lang="fr-FR" sz="2400" b="1" dirty="0"/>
                <a:t>: pratique au carrefour de diverses disciplines </a:t>
              </a:r>
            </a:p>
          </p:txBody>
        </p:sp>
        <p:sp>
          <p:nvSpPr>
            <p:cNvPr id="5" name="Rectangle à coins arrondis 4"/>
            <p:cNvSpPr/>
            <p:nvPr/>
          </p:nvSpPr>
          <p:spPr>
            <a:xfrm>
              <a:off x="4016073" y="1586092"/>
              <a:ext cx="4092057" cy="530586"/>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FF6600"/>
                  </a:solidFill>
                </a:rPr>
                <a:t>architecture, urbanisme</a:t>
              </a:r>
              <a:r>
                <a:rPr lang="fr-FR" sz="2000" b="1" dirty="0" smtClean="0">
                  <a:solidFill>
                    <a:srgbClr val="FF6600"/>
                  </a:solidFill>
                </a:rPr>
                <a:t>, génie, etc.</a:t>
              </a:r>
              <a:endParaRPr lang="fr-FR" sz="2000" b="1" dirty="0">
                <a:solidFill>
                  <a:srgbClr val="FF6600"/>
                </a:solidFill>
              </a:endParaRPr>
            </a:p>
          </p:txBody>
        </p:sp>
        <p:sp>
          <p:nvSpPr>
            <p:cNvPr id="6" name="Rectangle à coins arrondis 5"/>
            <p:cNvSpPr/>
            <p:nvPr/>
          </p:nvSpPr>
          <p:spPr>
            <a:xfrm>
              <a:off x="4016073" y="2331144"/>
              <a:ext cx="4050396" cy="660412"/>
            </a:xfrm>
            <a:prstGeom prst="round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008000"/>
                  </a:solidFill>
                </a:rPr>
                <a:t>sociologie, psychologie, physiologie, sc. cognitives, </a:t>
              </a:r>
              <a:r>
                <a:rPr lang="fr-FR" sz="2000" b="1" dirty="0" smtClean="0">
                  <a:solidFill>
                    <a:srgbClr val="008000"/>
                  </a:solidFill>
                </a:rPr>
                <a:t>etc.</a:t>
              </a:r>
              <a:endParaRPr lang="fr-FR" sz="2000" b="1" dirty="0">
                <a:solidFill>
                  <a:srgbClr val="008000"/>
                </a:solidFill>
              </a:endParaRPr>
            </a:p>
          </p:txBody>
        </p:sp>
      </p:grpSp>
      <p:sp>
        <p:nvSpPr>
          <p:cNvPr id="3" name="Espace réservé du numéro de diapositive 2"/>
          <p:cNvSpPr>
            <a:spLocks noGrp="1"/>
          </p:cNvSpPr>
          <p:nvPr>
            <p:ph type="sldNum" sz="quarter" idx="12"/>
          </p:nvPr>
        </p:nvSpPr>
        <p:spPr/>
        <p:txBody>
          <a:bodyPr/>
          <a:lstStyle/>
          <a:p>
            <a:fld id="{423F43B3-AFD0-C140-A8A8-623B71B53585}" type="slidenum">
              <a:rPr lang="fr-FR" smtClean="0"/>
              <a:pPr/>
              <a:t>11</a:t>
            </a:fld>
            <a:endParaRPr lang="fr-FR"/>
          </a:p>
        </p:txBody>
      </p:sp>
      <p:cxnSp>
        <p:nvCxnSpPr>
          <p:cNvPr id="13" name="Connecteur droit avec flèche 12"/>
          <p:cNvCxnSpPr/>
          <p:nvPr/>
        </p:nvCxnSpPr>
        <p:spPr>
          <a:xfrm flipV="1">
            <a:off x="3390424" y="2331133"/>
            <a:ext cx="537536" cy="524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Connecteur droit avec flèche 14"/>
          <p:cNvCxnSpPr/>
          <p:nvPr/>
        </p:nvCxnSpPr>
        <p:spPr>
          <a:xfrm>
            <a:off x="3390424" y="2856067"/>
            <a:ext cx="537536" cy="4451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887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37576"/>
            <a:ext cx="8483600" cy="1143000"/>
          </a:xfrm>
        </p:spPr>
        <p:txBody>
          <a:bodyPr>
            <a:normAutofit/>
          </a:bodyPr>
          <a:lstStyle/>
          <a:p>
            <a:pPr algn="l"/>
            <a:r>
              <a:rPr lang="fr-FR" sz="3200" b="1" dirty="0" smtClean="0">
                <a:solidFill>
                  <a:schemeClr val="accent6">
                    <a:lumMod val="75000"/>
                  </a:schemeClr>
                </a:solidFill>
                <a:latin typeface="Helvetica Neue"/>
                <a:cs typeface="Helvetica Neue"/>
              </a:rPr>
              <a:t>Design urbain </a:t>
            </a:r>
            <a:r>
              <a:rPr lang="fr-FR" sz="3200" b="1" dirty="0" smtClean="0">
                <a:solidFill>
                  <a:schemeClr val="accent5">
                    <a:lumMod val="75000"/>
                  </a:schemeClr>
                </a:solidFill>
                <a:latin typeface="Helvetica Neue"/>
                <a:cs typeface="Helvetica Neue"/>
              </a:rPr>
              <a:t>et </a:t>
            </a:r>
            <a:r>
              <a:rPr lang="fr-FR" sz="3200" b="1" dirty="0" smtClean="0">
                <a:solidFill>
                  <a:srgbClr val="008000"/>
                </a:solidFill>
                <a:latin typeface="Helvetica Neue"/>
                <a:cs typeface="Helvetica Neue"/>
              </a:rPr>
              <a:t>ergonomie </a:t>
            </a:r>
            <a:r>
              <a:rPr lang="fr-FR" sz="3200" b="1" dirty="0" smtClean="0">
                <a:solidFill>
                  <a:schemeClr val="accent5">
                    <a:lumMod val="75000"/>
                  </a:schemeClr>
                </a:solidFill>
                <a:latin typeface="Helvetica Neue"/>
                <a:cs typeface="Helvetica Neue"/>
              </a:rPr>
              <a:t>: dialogue</a:t>
            </a:r>
            <a:endParaRPr lang="fr-FR" sz="3200" b="1" dirty="0">
              <a:solidFill>
                <a:srgbClr val="31859C"/>
              </a:solidFill>
              <a:latin typeface="Helvetica Neue"/>
              <a:cs typeface="Helvetica Neue"/>
            </a:endParaRPr>
          </a:p>
        </p:txBody>
      </p:sp>
      <p:sp>
        <p:nvSpPr>
          <p:cNvPr id="4" name="Triangle isocèle 3"/>
          <p:cNvSpPr/>
          <p:nvPr/>
        </p:nvSpPr>
        <p:spPr>
          <a:xfrm>
            <a:off x="2302944" y="1895459"/>
            <a:ext cx="4775194" cy="3252275"/>
          </a:xfrm>
          <a:prstGeom prst="triangle">
            <a:avLst/>
          </a:prstGeom>
          <a:solidFill>
            <a:schemeClr val="accent5">
              <a:lumMod val="75000"/>
            </a:schemeClr>
          </a:solidFill>
          <a:ln>
            <a:no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fr-FR" sz="2000" b="1" dirty="0" smtClean="0">
                <a:solidFill>
                  <a:schemeClr val="bg1"/>
                </a:solidFill>
                <a:latin typeface="Helvetica Neue"/>
                <a:cs typeface="Helvetica Neue"/>
              </a:rPr>
              <a:t>Transpositions</a:t>
            </a:r>
          </a:p>
          <a:p>
            <a:pPr algn="ctr"/>
            <a:r>
              <a:rPr lang="fr-FR" sz="2000" b="1" dirty="0" smtClean="0">
                <a:solidFill>
                  <a:schemeClr val="bg1"/>
                </a:solidFill>
                <a:latin typeface="Helvetica Neue"/>
                <a:cs typeface="Helvetica Neue"/>
              </a:rPr>
              <a:t>conceptuelles et méthodologiques</a:t>
            </a:r>
            <a:endParaRPr lang="fr-CA" sz="2800" b="1" dirty="0">
              <a:solidFill>
                <a:schemeClr val="bg1"/>
              </a:solidFill>
            </a:endParaRPr>
          </a:p>
        </p:txBody>
      </p:sp>
      <p:sp>
        <p:nvSpPr>
          <p:cNvPr id="5" name="ZoneTexte 4"/>
          <p:cNvSpPr txBox="1"/>
          <p:nvPr/>
        </p:nvSpPr>
        <p:spPr>
          <a:xfrm>
            <a:off x="2850456" y="1045112"/>
            <a:ext cx="3680177" cy="830997"/>
          </a:xfrm>
          <a:prstGeom prst="rect">
            <a:avLst/>
          </a:prstGeom>
          <a:noFill/>
        </p:spPr>
        <p:txBody>
          <a:bodyPr wrap="square" rtlCol="0">
            <a:spAutoFit/>
          </a:bodyPr>
          <a:lstStyle/>
          <a:p>
            <a:pPr algn="ctr"/>
            <a:r>
              <a:rPr lang="fr-CA" sz="2400" b="1" dirty="0" smtClean="0">
                <a:solidFill>
                  <a:schemeClr val="accent5">
                    <a:lumMod val="75000"/>
                  </a:schemeClr>
                </a:solidFill>
              </a:rPr>
              <a:t>Perspective commune :</a:t>
            </a:r>
          </a:p>
          <a:p>
            <a:pPr algn="ctr"/>
            <a:r>
              <a:rPr lang="fr-CA" sz="2400" b="1" dirty="0" smtClean="0">
                <a:solidFill>
                  <a:srgbClr val="FF0000"/>
                </a:solidFill>
              </a:rPr>
              <a:t>la démarche par projet</a:t>
            </a:r>
            <a:endParaRPr lang="fr-CA" sz="2400" b="1" dirty="0">
              <a:solidFill>
                <a:srgbClr val="FF0000"/>
              </a:solidFill>
            </a:endParaRPr>
          </a:p>
        </p:txBody>
      </p:sp>
      <p:sp>
        <p:nvSpPr>
          <p:cNvPr id="6" name="ZoneTexte 5"/>
          <p:cNvSpPr txBox="1"/>
          <p:nvPr/>
        </p:nvSpPr>
        <p:spPr>
          <a:xfrm>
            <a:off x="6096004" y="5111487"/>
            <a:ext cx="3110089" cy="830997"/>
          </a:xfrm>
          <a:prstGeom prst="rect">
            <a:avLst/>
          </a:prstGeom>
          <a:noFill/>
        </p:spPr>
        <p:txBody>
          <a:bodyPr wrap="square" rtlCol="0">
            <a:spAutoFit/>
          </a:bodyPr>
          <a:lstStyle/>
          <a:p>
            <a:r>
              <a:rPr lang="fr-CA" sz="2400" b="1" dirty="0" smtClean="0">
                <a:solidFill>
                  <a:srgbClr val="31859C"/>
                </a:solidFill>
              </a:rPr>
              <a:t>Objet de recherche:</a:t>
            </a:r>
          </a:p>
          <a:p>
            <a:r>
              <a:rPr lang="fr-CA" sz="2400" b="1" dirty="0" smtClean="0">
                <a:solidFill>
                  <a:srgbClr val="FF0000"/>
                </a:solidFill>
              </a:rPr>
              <a:t>Les usagers/les usages</a:t>
            </a:r>
          </a:p>
        </p:txBody>
      </p:sp>
      <p:sp>
        <p:nvSpPr>
          <p:cNvPr id="7" name="ZoneTexte 6"/>
          <p:cNvSpPr txBox="1"/>
          <p:nvPr/>
        </p:nvSpPr>
        <p:spPr>
          <a:xfrm>
            <a:off x="-1" y="5147734"/>
            <a:ext cx="4013201" cy="830997"/>
          </a:xfrm>
          <a:prstGeom prst="rect">
            <a:avLst/>
          </a:prstGeom>
          <a:noFill/>
        </p:spPr>
        <p:txBody>
          <a:bodyPr wrap="square" rtlCol="0">
            <a:spAutoFit/>
          </a:bodyPr>
          <a:lstStyle/>
          <a:p>
            <a:pPr algn="r"/>
            <a:r>
              <a:rPr lang="fr-CA" sz="2400" b="1" dirty="0" smtClean="0">
                <a:solidFill>
                  <a:srgbClr val="31859C"/>
                </a:solidFill>
              </a:rPr>
              <a:t>Unité d’analyse/intervention :</a:t>
            </a:r>
          </a:p>
          <a:p>
            <a:pPr algn="r"/>
            <a:r>
              <a:rPr lang="fr-CA" sz="2400" b="1" dirty="0" smtClean="0">
                <a:solidFill>
                  <a:srgbClr val="FF0000"/>
                </a:solidFill>
              </a:rPr>
              <a:t>Le projet immobilier</a:t>
            </a:r>
            <a:endParaRPr lang="fr-CA" sz="2400" b="1" dirty="0">
              <a:solidFill>
                <a:srgbClr val="FF0000"/>
              </a:solidFill>
            </a:endParaRPr>
          </a:p>
        </p:txBody>
      </p:sp>
      <p:sp>
        <p:nvSpPr>
          <p:cNvPr id="3" name="Espace réservé du numéro de diapositive 2"/>
          <p:cNvSpPr>
            <a:spLocks noGrp="1"/>
          </p:cNvSpPr>
          <p:nvPr>
            <p:ph type="sldNum" sz="quarter" idx="12"/>
          </p:nvPr>
        </p:nvSpPr>
        <p:spPr/>
        <p:txBody>
          <a:bodyPr/>
          <a:lstStyle/>
          <a:p>
            <a:fld id="{423F43B3-AFD0-C140-A8A8-623B71B53585}" type="slidenum">
              <a:rPr lang="fr-FR" smtClean="0"/>
              <a:pPr/>
              <a:t>12</a:t>
            </a:fld>
            <a:endParaRPr lang="fr-F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432800" cy="1143000"/>
          </a:xfrm>
        </p:spPr>
        <p:txBody>
          <a:bodyPr>
            <a:normAutofit fontScale="90000"/>
          </a:bodyPr>
          <a:lstStyle/>
          <a:p>
            <a:pPr algn="l"/>
            <a:r>
              <a:rPr lang="fr-FR" b="1" dirty="0" smtClean="0">
                <a:solidFill>
                  <a:srgbClr val="31859C"/>
                </a:solidFill>
              </a:rPr>
              <a:t>Une recherche interdisciplinaire,</a:t>
            </a:r>
            <a:br>
              <a:rPr lang="fr-FR" b="1" dirty="0" smtClean="0">
                <a:solidFill>
                  <a:srgbClr val="31859C"/>
                </a:solidFill>
              </a:rPr>
            </a:br>
            <a:r>
              <a:rPr lang="fr-FR" b="1" dirty="0" smtClean="0">
                <a:solidFill>
                  <a:srgbClr val="31859C"/>
                </a:solidFill>
              </a:rPr>
              <a:t>inscrite dans le projet d’aménagement</a:t>
            </a:r>
            <a:endParaRPr lang="fr-FR" b="1" dirty="0">
              <a:solidFill>
                <a:srgbClr val="31859C"/>
              </a:solidFill>
            </a:endParaRPr>
          </a:p>
        </p:txBody>
      </p:sp>
      <p:sp>
        <p:nvSpPr>
          <p:cNvPr id="3" name="Espace réservé du contenu 2"/>
          <p:cNvSpPr>
            <a:spLocks noGrp="1"/>
          </p:cNvSpPr>
          <p:nvPr>
            <p:ph idx="1"/>
          </p:nvPr>
        </p:nvSpPr>
        <p:spPr>
          <a:xfrm>
            <a:off x="457200" y="1600199"/>
            <a:ext cx="8229600" cy="5037667"/>
          </a:xfrm>
        </p:spPr>
        <p:txBody>
          <a:bodyPr>
            <a:normAutofit fontScale="85000" lnSpcReduction="10000"/>
          </a:bodyPr>
          <a:lstStyle/>
          <a:p>
            <a:pPr marL="0" indent="0">
              <a:buNone/>
            </a:pPr>
            <a:r>
              <a:rPr lang="fr-FR" sz="4100" b="1" dirty="0">
                <a:solidFill>
                  <a:srgbClr val="FF0000"/>
                </a:solidFill>
                <a:latin typeface="Helvetica Neue"/>
                <a:cs typeface="Helvetica Neue"/>
              </a:rPr>
              <a:t>Paramètres</a:t>
            </a:r>
          </a:p>
          <a:p>
            <a:pPr marL="0" indent="0">
              <a:buNone/>
            </a:pPr>
            <a:r>
              <a:rPr lang="fr-FR" u="sng" dirty="0"/>
              <a:t>Contexte</a:t>
            </a:r>
            <a:r>
              <a:rPr lang="fr-FR" dirty="0" smtClean="0"/>
              <a:t> : développement de quartiers « durables ». Intérêt au volet social</a:t>
            </a:r>
          </a:p>
          <a:p>
            <a:pPr marL="0" indent="0">
              <a:buNone/>
            </a:pPr>
            <a:r>
              <a:rPr lang="fr-FR" u="sng" dirty="0"/>
              <a:t>Question de recherche</a:t>
            </a:r>
            <a:r>
              <a:rPr lang="fr-FR" dirty="0" smtClean="0"/>
              <a:t>: quelle prise en compte des </a:t>
            </a:r>
            <a:r>
              <a:rPr lang="fr-CA" dirty="0" smtClean="0"/>
              <a:t>futurs </a:t>
            </a:r>
            <a:r>
              <a:rPr lang="fr-CA" dirty="0"/>
              <a:t>usagers dans les projets de quartiers « durables »</a:t>
            </a:r>
            <a:r>
              <a:rPr lang="fr-FR" dirty="0" smtClean="0"/>
              <a:t>?</a:t>
            </a:r>
          </a:p>
          <a:p>
            <a:pPr marL="0" indent="0">
              <a:buNone/>
            </a:pPr>
            <a:r>
              <a:rPr lang="fr-FR" u="sng" dirty="0" smtClean="0"/>
              <a:t>Objectif principal </a:t>
            </a:r>
            <a:r>
              <a:rPr lang="fr-FR" dirty="0" smtClean="0"/>
              <a:t>:  comprendre dans quelle mesure le processus de conception et les pratiques des acteurs facilitent ou entravent cette prise en compte </a:t>
            </a:r>
          </a:p>
          <a:p>
            <a:pPr marL="0" indent="0">
              <a:buNone/>
            </a:pPr>
            <a:r>
              <a:rPr lang="fr-FR" u="sng" dirty="0" smtClean="0"/>
              <a:t>Objectif secondaire</a:t>
            </a:r>
            <a:r>
              <a:rPr lang="fr-FR" dirty="0" smtClean="0"/>
              <a:t>: illustrer le voyage et les transformations des concepts entre deux disciplines (ergonomie et design urbain)</a:t>
            </a: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13</a:t>
            </a:fld>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199" y="274638"/>
            <a:ext cx="8466667" cy="1143000"/>
          </a:xfrm>
        </p:spPr>
        <p:txBody>
          <a:bodyPr>
            <a:normAutofit fontScale="90000"/>
          </a:bodyPr>
          <a:lstStyle/>
          <a:p>
            <a:pPr algn="l"/>
            <a:r>
              <a:rPr lang="fr-FR" b="1" dirty="0" smtClean="0">
                <a:solidFill>
                  <a:srgbClr val="31859C"/>
                </a:solidFill>
              </a:rPr>
              <a:t>Une recherche interdisciplinaire,</a:t>
            </a:r>
            <a:br>
              <a:rPr lang="fr-FR" b="1" dirty="0" smtClean="0">
                <a:solidFill>
                  <a:srgbClr val="31859C"/>
                </a:solidFill>
              </a:rPr>
            </a:br>
            <a:r>
              <a:rPr lang="fr-FR" b="1" dirty="0" smtClean="0">
                <a:solidFill>
                  <a:srgbClr val="31859C"/>
                </a:solidFill>
              </a:rPr>
              <a:t>inscrite dans le projet d’aménagement</a:t>
            </a:r>
            <a:endParaRPr lang="fr-FR" dirty="0"/>
          </a:p>
        </p:txBody>
      </p:sp>
      <p:sp>
        <p:nvSpPr>
          <p:cNvPr id="5" name="Ellipse 4"/>
          <p:cNvSpPr/>
          <p:nvPr/>
        </p:nvSpPr>
        <p:spPr>
          <a:xfrm>
            <a:off x="4487443" y="2108190"/>
            <a:ext cx="4072468" cy="4072468"/>
          </a:xfrm>
          <a:prstGeom prst="ellipse">
            <a:avLst/>
          </a:prstGeom>
          <a:noFill/>
          <a:ln w="7620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ZoneTexte 12"/>
          <p:cNvSpPr txBox="1"/>
          <p:nvPr/>
        </p:nvSpPr>
        <p:spPr>
          <a:xfrm>
            <a:off x="4758727" y="3081872"/>
            <a:ext cx="1634582" cy="1938992"/>
          </a:xfrm>
          <a:prstGeom prst="rect">
            <a:avLst/>
          </a:prstGeom>
          <a:noFill/>
        </p:spPr>
        <p:txBody>
          <a:bodyPr wrap="none" rtlCol="0">
            <a:spAutoFit/>
          </a:bodyPr>
          <a:lstStyle/>
          <a:p>
            <a:pPr algn="ctr"/>
            <a:r>
              <a:rPr lang="fr-FR" sz="2400" b="1" dirty="0" smtClean="0"/>
              <a:t>Design </a:t>
            </a:r>
            <a:r>
              <a:rPr lang="fr-FR" sz="2400" b="1" dirty="0" err="1" smtClean="0"/>
              <a:t>urb</a:t>
            </a:r>
            <a:r>
              <a:rPr lang="fr-FR" sz="2400" b="1" dirty="0" smtClean="0"/>
              <a:t>.</a:t>
            </a:r>
          </a:p>
          <a:p>
            <a:pPr algn="ctr"/>
            <a:endParaRPr lang="fr-FR" sz="2400" b="1" dirty="0" smtClean="0"/>
          </a:p>
          <a:p>
            <a:pPr algn="ctr"/>
            <a:endParaRPr lang="fr-FR" sz="2400" b="1" dirty="0" smtClean="0"/>
          </a:p>
          <a:p>
            <a:pPr algn="ctr"/>
            <a:endParaRPr lang="fr-FR" sz="2400" b="1" dirty="0" smtClean="0"/>
          </a:p>
          <a:p>
            <a:pPr algn="ctr"/>
            <a:r>
              <a:rPr lang="fr-FR" sz="2400" b="1" dirty="0" smtClean="0"/>
              <a:t>Ergonomie</a:t>
            </a:r>
            <a:endParaRPr lang="fr-FR" sz="2400" b="1" dirty="0"/>
          </a:p>
        </p:txBody>
      </p:sp>
      <p:sp>
        <p:nvSpPr>
          <p:cNvPr id="14" name="Virage 13"/>
          <p:cNvSpPr/>
          <p:nvPr/>
        </p:nvSpPr>
        <p:spPr>
          <a:xfrm rot="7276515">
            <a:off x="5262003" y="3767000"/>
            <a:ext cx="1039340" cy="688030"/>
          </a:xfrm>
          <a:prstGeom prst="bentArrow">
            <a:avLst>
              <a:gd name="adj1" fmla="val 19805"/>
              <a:gd name="adj2" fmla="val 25000"/>
              <a:gd name="adj3" fmla="val 25000"/>
              <a:gd name="adj4" fmla="val 88149"/>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schemeClr val="tx1"/>
              </a:solidFill>
            </a:endParaRPr>
          </a:p>
        </p:txBody>
      </p:sp>
      <p:sp>
        <p:nvSpPr>
          <p:cNvPr id="15" name="Virage 14"/>
          <p:cNvSpPr/>
          <p:nvPr/>
        </p:nvSpPr>
        <p:spPr>
          <a:xfrm rot="18088290">
            <a:off x="4804815" y="3716204"/>
            <a:ext cx="1039340" cy="688030"/>
          </a:xfrm>
          <a:prstGeom prst="bentArrow">
            <a:avLst>
              <a:gd name="adj1" fmla="val 19805"/>
              <a:gd name="adj2" fmla="val 25000"/>
              <a:gd name="adj3" fmla="val 25000"/>
              <a:gd name="adj4" fmla="val 88149"/>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schemeClr val="tx1"/>
              </a:solidFill>
            </a:endParaRPr>
          </a:p>
        </p:txBody>
      </p:sp>
      <p:sp>
        <p:nvSpPr>
          <p:cNvPr id="16" name="Virage 15"/>
          <p:cNvSpPr/>
          <p:nvPr/>
        </p:nvSpPr>
        <p:spPr>
          <a:xfrm rot="7276515">
            <a:off x="7239369" y="3750067"/>
            <a:ext cx="1039340" cy="688030"/>
          </a:xfrm>
          <a:prstGeom prst="bentArrow">
            <a:avLst>
              <a:gd name="adj1" fmla="val 19805"/>
              <a:gd name="adj2" fmla="val 25000"/>
              <a:gd name="adj3" fmla="val 25000"/>
              <a:gd name="adj4" fmla="val 88149"/>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schemeClr val="tx1"/>
              </a:solidFill>
            </a:endParaRPr>
          </a:p>
        </p:txBody>
      </p:sp>
      <p:sp>
        <p:nvSpPr>
          <p:cNvPr id="17" name="Virage 16"/>
          <p:cNvSpPr/>
          <p:nvPr/>
        </p:nvSpPr>
        <p:spPr>
          <a:xfrm rot="18088290">
            <a:off x="6782181" y="3699271"/>
            <a:ext cx="1039340" cy="688030"/>
          </a:xfrm>
          <a:prstGeom prst="bentArrow">
            <a:avLst>
              <a:gd name="adj1" fmla="val 19805"/>
              <a:gd name="adj2" fmla="val 25000"/>
              <a:gd name="adj3" fmla="val 25000"/>
              <a:gd name="adj4" fmla="val 88149"/>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solidFill>
                <a:schemeClr val="tx1"/>
              </a:solidFill>
            </a:endParaRPr>
          </a:p>
        </p:txBody>
      </p:sp>
      <p:sp>
        <p:nvSpPr>
          <p:cNvPr id="18" name="ZoneTexte 17"/>
          <p:cNvSpPr txBox="1"/>
          <p:nvPr/>
        </p:nvSpPr>
        <p:spPr>
          <a:xfrm>
            <a:off x="6708379" y="3081872"/>
            <a:ext cx="1634582" cy="1938992"/>
          </a:xfrm>
          <a:prstGeom prst="rect">
            <a:avLst/>
          </a:prstGeom>
          <a:noFill/>
        </p:spPr>
        <p:txBody>
          <a:bodyPr wrap="none" rtlCol="0">
            <a:spAutoFit/>
          </a:bodyPr>
          <a:lstStyle/>
          <a:p>
            <a:pPr algn="ctr"/>
            <a:r>
              <a:rPr lang="fr-FR" sz="2400" b="1" dirty="0" smtClean="0"/>
              <a:t>Ergonomie</a:t>
            </a:r>
          </a:p>
          <a:p>
            <a:pPr algn="ctr"/>
            <a:endParaRPr lang="fr-FR" sz="2400" b="1" dirty="0" smtClean="0"/>
          </a:p>
          <a:p>
            <a:pPr algn="ctr"/>
            <a:endParaRPr lang="fr-FR" sz="2400" b="1" dirty="0" smtClean="0"/>
          </a:p>
          <a:p>
            <a:pPr algn="ctr"/>
            <a:endParaRPr lang="fr-FR" sz="2400" b="1" dirty="0" smtClean="0"/>
          </a:p>
          <a:p>
            <a:pPr algn="ctr"/>
            <a:r>
              <a:rPr lang="fr-FR" sz="2400" b="1" dirty="0" smtClean="0"/>
              <a:t>Design </a:t>
            </a:r>
            <a:r>
              <a:rPr lang="fr-FR" sz="2400" b="1" dirty="0" err="1" smtClean="0"/>
              <a:t>urb</a:t>
            </a:r>
            <a:r>
              <a:rPr lang="fr-FR" sz="2400" b="1" dirty="0" smtClean="0"/>
              <a:t>.</a:t>
            </a:r>
            <a:endParaRPr lang="fr-FR" sz="2400" b="1" dirty="0"/>
          </a:p>
        </p:txBody>
      </p:sp>
      <p:sp>
        <p:nvSpPr>
          <p:cNvPr id="20" name="Forme libre 19"/>
          <p:cNvSpPr/>
          <p:nvPr/>
        </p:nvSpPr>
        <p:spPr>
          <a:xfrm>
            <a:off x="5889202" y="2108190"/>
            <a:ext cx="850366" cy="4055543"/>
          </a:xfrm>
          <a:custGeom>
            <a:avLst/>
            <a:gdLst>
              <a:gd name="connsiteX0" fmla="*/ 462844 w 784578"/>
              <a:gd name="connsiteY0" fmla="*/ 62089 h 4126089"/>
              <a:gd name="connsiteX1" fmla="*/ 462844 w 784578"/>
              <a:gd name="connsiteY1" fmla="*/ 112889 h 4126089"/>
              <a:gd name="connsiteX2" fmla="*/ 39511 w 784578"/>
              <a:gd name="connsiteY2" fmla="*/ 739422 h 4126089"/>
              <a:gd name="connsiteX3" fmla="*/ 699911 w 784578"/>
              <a:gd name="connsiteY3" fmla="*/ 1230489 h 4126089"/>
              <a:gd name="connsiteX4" fmla="*/ 462844 w 784578"/>
              <a:gd name="connsiteY4" fmla="*/ 2246489 h 4126089"/>
              <a:gd name="connsiteX5" fmla="*/ 716844 w 784578"/>
              <a:gd name="connsiteY5" fmla="*/ 2889956 h 4126089"/>
              <a:gd name="connsiteX6" fmla="*/ 174978 w 784578"/>
              <a:gd name="connsiteY6" fmla="*/ 3313289 h 4126089"/>
              <a:gd name="connsiteX7" fmla="*/ 784578 w 784578"/>
              <a:gd name="connsiteY7" fmla="*/ 4126089 h 4126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4578" h="4126089">
                <a:moveTo>
                  <a:pt x="462844" y="62089"/>
                </a:moveTo>
                <a:cubicBezTo>
                  <a:pt x="498121" y="31044"/>
                  <a:pt x="533399" y="0"/>
                  <a:pt x="462844" y="112889"/>
                </a:cubicBezTo>
                <a:cubicBezTo>
                  <a:pt x="392289" y="225778"/>
                  <a:pt x="0" y="553155"/>
                  <a:pt x="39511" y="739422"/>
                </a:cubicBezTo>
                <a:cubicBezTo>
                  <a:pt x="79022" y="925689"/>
                  <a:pt x="629356" y="979311"/>
                  <a:pt x="699911" y="1230489"/>
                </a:cubicBezTo>
                <a:cubicBezTo>
                  <a:pt x="770467" y="1481667"/>
                  <a:pt x="460022" y="1969911"/>
                  <a:pt x="462844" y="2246489"/>
                </a:cubicBezTo>
                <a:cubicBezTo>
                  <a:pt x="465666" y="2523067"/>
                  <a:pt x="764822" y="2712156"/>
                  <a:pt x="716844" y="2889956"/>
                </a:cubicBezTo>
                <a:cubicBezTo>
                  <a:pt x="668866" y="3067756"/>
                  <a:pt x="163689" y="3107267"/>
                  <a:pt x="174978" y="3313289"/>
                </a:cubicBezTo>
                <a:cubicBezTo>
                  <a:pt x="186267" y="3519311"/>
                  <a:pt x="784578" y="4126089"/>
                  <a:pt x="784578" y="4126089"/>
                </a:cubicBezTo>
              </a:path>
            </a:pathLst>
          </a:custGeom>
          <a:ln w="76200"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22" name="ZoneTexte 21"/>
          <p:cNvSpPr txBox="1"/>
          <p:nvPr/>
        </p:nvSpPr>
        <p:spPr>
          <a:xfrm rot="18165326">
            <a:off x="3706624" y="2612805"/>
            <a:ext cx="3108239" cy="1469999"/>
          </a:xfrm>
          <a:prstGeom prst="rect">
            <a:avLst/>
          </a:prstGeom>
          <a:noFill/>
        </p:spPr>
        <p:txBody>
          <a:bodyPr wrap="none" rtlCol="0">
            <a:prstTxWarp prst="textArchUp">
              <a:avLst>
                <a:gd name="adj" fmla="val 10777688"/>
              </a:avLst>
            </a:prstTxWarp>
            <a:spAutoFit/>
          </a:bodyPr>
          <a:lstStyle/>
          <a:p>
            <a:pPr algn="ctr"/>
            <a:r>
              <a:rPr lang="fr-FR" sz="2800" b="1" dirty="0" smtClean="0">
                <a:solidFill>
                  <a:srgbClr val="FF0000"/>
                </a:solidFill>
              </a:rPr>
              <a:t>COMPRENDRE</a:t>
            </a:r>
            <a:endParaRPr lang="fr-FR" sz="2800" b="1" dirty="0">
              <a:solidFill>
                <a:srgbClr val="FF0000"/>
              </a:solidFill>
            </a:endParaRPr>
          </a:p>
        </p:txBody>
      </p:sp>
      <p:sp>
        <p:nvSpPr>
          <p:cNvPr id="24" name="ZoneTexte 23"/>
          <p:cNvSpPr txBox="1"/>
          <p:nvPr/>
        </p:nvSpPr>
        <p:spPr>
          <a:xfrm rot="18165326">
            <a:off x="6328471" y="4302798"/>
            <a:ext cx="3108239" cy="1469999"/>
          </a:xfrm>
          <a:prstGeom prst="rect">
            <a:avLst/>
          </a:prstGeom>
          <a:noFill/>
        </p:spPr>
        <p:txBody>
          <a:bodyPr wrap="none" rtlCol="0">
            <a:prstTxWarp prst="textArchDown">
              <a:avLst/>
            </a:prstTxWarp>
            <a:spAutoFit/>
          </a:bodyPr>
          <a:lstStyle/>
          <a:p>
            <a:pPr algn="ctr"/>
            <a:r>
              <a:rPr lang="fr-FR" sz="2800" b="1" dirty="0" smtClean="0">
                <a:solidFill>
                  <a:srgbClr val="008000"/>
                </a:solidFill>
              </a:rPr>
              <a:t>TRANSFORMER</a:t>
            </a:r>
          </a:p>
        </p:txBody>
      </p:sp>
      <p:sp>
        <p:nvSpPr>
          <p:cNvPr id="21" name="Ellipse 20"/>
          <p:cNvSpPr/>
          <p:nvPr/>
        </p:nvSpPr>
        <p:spPr>
          <a:xfrm>
            <a:off x="474126" y="1710866"/>
            <a:ext cx="3121377" cy="3124578"/>
          </a:xfrm>
          <a:prstGeom prst="ellipse">
            <a:avLst/>
          </a:prstGeom>
          <a:noFill/>
          <a:ln w="7620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5" name="ZoneTexte 24"/>
          <p:cNvSpPr txBox="1"/>
          <p:nvPr/>
        </p:nvSpPr>
        <p:spPr>
          <a:xfrm>
            <a:off x="488839" y="2634400"/>
            <a:ext cx="1329980" cy="461665"/>
          </a:xfrm>
          <a:prstGeom prst="rect">
            <a:avLst/>
          </a:prstGeom>
          <a:noFill/>
        </p:spPr>
        <p:txBody>
          <a:bodyPr wrap="none" rtlCol="0">
            <a:spAutoFit/>
          </a:bodyPr>
          <a:lstStyle/>
          <a:p>
            <a:pPr algn="ctr"/>
            <a:r>
              <a:rPr lang="fr-FR" sz="2400" b="1" dirty="0" smtClean="0">
                <a:solidFill>
                  <a:srgbClr val="FF0000"/>
                </a:solidFill>
              </a:rPr>
              <a:t>Contexte</a:t>
            </a:r>
            <a:endParaRPr lang="fr-FR" sz="2400" b="1" dirty="0">
              <a:solidFill>
                <a:srgbClr val="FF0000"/>
              </a:solidFill>
            </a:endParaRPr>
          </a:p>
        </p:txBody>
      </p:sp>
      <p:sp>
        <p:nvSpPr>
          <p:cNvPr id="26" name="ZoneTexte 25"/>
          <p:cNvSpPr txBox="1"/>
          <p:nvPr/>
        </p:nvSpPr>
        <p:spPr>
          <a:xfrm>
            <a:off x="2373290" y="3444205"/>
            <a:ext cx="1001621" cy="461665"/>
          </a:xfrm>
          <a:prstGeom prst="rect">
            <a:avLst/>
          </a:prstGeom>
          <a:noFill/>
        </p:spPr>
        <p:txBody>
          <a:bodyPr wrap="none" rtlCol="0">
            <a:spAutoFit/>
          </a:bodyPr>
          <a:lstStyle/>
          <a:p>
            <a:pPr algn="ctr"/>
            <a:r>
              <a:rPr lang="fr-FR" sz="2400" b="1" dirty="0" smtClean="0">
                <a:solidFill>
                  <a:srgbClr val="008000"/>
                </a:solidFill>
              </a:rPr>
              <a:t>Forme</a:t>
            </a:r>
            <a:endParaRPr lang="fr-FR" sz="2400" b="1" dirty="0">
              <a:solidFill>
                <a:srgbClr val="008000"/>
              </a:solidFill>
            </a:endParaRPr>
          </a:p>
        </p:txBody>
      </p:sp>
      <p:sp>
        <p:nvSpPr>
          <p:cNvPr id="27" name="ZoneTexte 26"/>
          <p:cNvSpPr txBox="1"/>
          <p:nvPr/>
        </p:nvSpPr>
        <p:spPr>
          <a:xfrm>
            <a:off x="963264" y="4818511"/>
            <a:ext cx="1896523" cy="461665"/>
          </a:xfrm>
          <a:prstGeom prst="rect">
            <a:avLst/>
          </a:prstGeom>
          <a:noFill/>
        </p:spPr>
        <p:txBody>
          <a:bodyPr wrap="none" rtlCol="0">
            <a:spAutoFit/>
          </a:bodyPr>
          <a:lstStyle/>
          <a:p>
            <a:pPr algn="ctr"/>
            <a:r>
              <a:rPr lang="fr-FR" sz="2400" b="1" dirty="0" smtClean="0">
                <a:solidFill>
                  <a:schemeClr val="tx1">
                    <a:lumMod val="75000"/>
                    <a:lumOff val="25000"/>
                  </a:schemeClr>
                </a:solidFill>
              </a:rPr>
              <a:t>Adéquation ?</a:t>
            </a:r>
            <a:endParaRPr lang="fr-FR" sz="2400" b="1" dirty="0">
              <a:solidFill>
                <a:schemeClr val="tx1">
                  <a:lumMod val="75000"/>
                  <a:lumOff val="25000"/>
                </a:schemeClr>
              </a:solidFill>
            </a:endParaRP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14</a:t>
            </a:fld>
            <a:endParaRPr lang="fr-FR"/>
          </a:p>
        </p:txBody>
      </p:sp>
      <p:sp>
        <p:nvSpPr>
          <p:cNvPr id="35" name="Forme libre 34"/>
          <p:cNvSpPr/>
          <p:nvPr/>
        </p:nvSpPr>
        <p:spPr>
          <a:xfrm>
            <a:off x="1154289" y="1642534"/>
            <a:ext cx="1439334" cy="3191933"/>
          </a:xfrm>
          <a:custGeom>
            <a:avLst/>
            <a:gdLst>
              <a:gd name="connsiteX0" fmla="*/ 318911 w 1439334"/>
              <a:gd name="connsiteY0" fmla="*/ 169333 h 3191933"/>
              <a:gd name="connsiteX1" fmla="*/ 14111 w 1439334"/>
              <a:gd name="connsiteY1" fmla="*/ 609599 h 3191933"/>
              <a:gd name="connsiteX2" fmla="*/ 234244 w 1439334"/>
              <a:gd name="connsiteY2" fmla="*/ 914399 h 3191933"/>
              <a:gd name="connsiteX3" fmla="*/ 742244 w 1439334"/>
              <a:gd name="connsiteY3" fmla="*/ 1168399 h 3191933"/>
              <a:gd name="connsiteX4" fmla="*/ 454378 w 1439334"/>
              <a:gd name="connsiteY4" fmla="*/ 1727199 h 3191933"/>
              <a:gd name="connsiteX5" fmla="*/ 742244 w 1439334"/>
              <a:gd name="connsiteY5" fmla="*/ 2015066 h 3191933"/>
              <a:gd name="connsiteX6" fmla="*/ 488244 w 1439334"/>
              <a:gd name="connsiteY6" fmla="*/ 2167466 h 3191933"/>
              <a:gd name="connsiteX7" fmla="*/ 183444 w 1439334"/>
              <a:gd name="connsiteY7" fmla="*/ 2523066 h 3191933"/>
              <a:gd name="connsiteX8" fmla="*/ 318911 w 1439334"/>
              <a:gd name="connsiteY8" fmla="*/ 2946399 h 3191933"/>
              <a:gd name="connsiteX9" fmla="*/ 251178 w 1439334"/>
              <a:gd name="connsiteY9" fmla="*/ 3031066 h 3191933"/>
              <a:gd name="connsiteX10" fmla="*/ 725311 w 1439334"/>
              <a:gd name="connsiteY10" fmla="*/ 3149599 h 3191933"/>
              <a:gd name="connsiteX11" fmla="*/ 1013178 w 1439334"/>
              <a:gd name="connsiteY11" fmla="*/ 3183466 h 3191933"/>
              <a:gd name="connsiteX12" fmla="*/ 1368778 w 1439334"/>
              <a:gd name="connsiteY12" fmla="*/ 3098799 h 3191933"/>
              <a:gd name="connsiteX13" fmla="*/ 589844 w 1439334"/>
              <a:gd name="connsiteY13" fmla="*/ 2793999 h 3191933"/>
              <a:gd name="connsiteX14" fmla="*/ 1267178 w 1439334"/>
              <a:gd name="connsiteY14" fmla="*/ 2641599 h 3191933"/>
              <a:gd name="connsiteX15" fmla="*/ 911578 w 1439334"/>
              <a:gd name="connsiteY15" fmla="*/ 2099733 h 3191933"/>
              <a:gd name="connsiteX16" fmla="*/ 1047044 w 1439334"/>
              <a:gd name="connsiteY16" fmla="*/ 1828799 h 3191933"/>
              <a:gd name="connsiteX17" fmla="*/ 894644 w 1439334"/>
              <a:gd name="connsiteY17" fmla="*/ 1490133 h 3191933"/>
              <a:gd name="connsiteX18" fmla="*/ 826911 w 1439334"/>
              <a:gd name="connsiteY18" fmla="*/ 1032933 h 3191933"/>
              <a:gd name="connsiteX19" fmla="*/ 1097844 w 1439334"/>
              <a:gd name="connsiteY19" fmla="*/ 575733 h 3191933"/>
              <a:gd name="connsiteX20" fmla="*/ 1097844 w 1439334"/>
              <a:gd name="connsiteY20" fmla="*/ 67733 h 3191933"/>
              <a:gd name="connsiteX21" fmla="*/ 369711 w 1439334"/>
              <a:gd name="connsiteY21" fmla="*/ 169333 h 3191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39334" h="3191933">
                <a:moveTo>
                  <a:pt x="318911" y="169333"/>
                </a:moveTo>
                <a:cubicBezTo>
                  <a:pt x="173566" y="327377"/>
                  <a:pt x="28222" y="485421"/>
                  <a:pt x="14111" y="609599"/>
                </a:cubicBezTo>
                <a:cubicBezTo>
                  <a:pt x="0" y="733777"/>
                  <a:pt x="112889" y="821266"/>
                  <a:pt x="234244" y="914399"/>
                </a:cubicBezTo>
                <a:cubicBezTo>
                  <a:pt x="355599" y="1007532"/>
                  <a:pt x="705555" y="1032932"/>
                  <a:pt x="742244" y="1168399"/>
                </a:cubicBezTo>
                <a:cubicBezTo>
                  <a:pt x="778933" y="1303866"/>
                  <a:pt x="454378" y="1586088"/>
                  <a:pt x="454378" y="1727199"/>
                </a:cubicBezTo>
                <a:cubicBezTo>
                  <a:pt x="454378" y="1868310"/>
                  <a:pt x="736600" y="1941688"/>
                  <a:pt x="742244" y="2015066"/>
                </a:cubicBezTo>
                <a:cubicBezTo>
                  <a:pt x="747888" y="2088444"/>
                  <a:pt x="581377" y="2082799"/>
                  <a:pt x="488244" y="2167466"/>
                </a:cubicBezTo>
                <a:cubicBezTo>
                  <a:pt x="395111" y="2252133"/>
                  <a:pt x="211666" y="2393244"/>
                  <a:pt x="183444" y="2523066"/>
                </a:cubicBezTo>
                <a:cubicBezTo>
                  <a:pt x="155222" y="2652888"/>
                  <a:pt x="307622" y="2861732"/>
                  <a:pt x="318911" y="2946399"/>
                </a:cubicBezTo>
                <a:cubicBezTo>
                  <a:pt x="330200" y="3031066"/>
                  <a:pt x="183445" y="2997199"/>
                  <a:pt x="251178" y="3031066"/>
                </a:cubicBezTo>
                <a:cubicBezTo>
                  <a:pt x="318911" y="3064933"/>
                  <a:pt x="598311" y="3124199"/>
                  <a:pt x="725311" y="3149599"/>
                </a:cubicBezTo>
                <a:cubicBezTo>
                  <a:pt x="852311" y="3174999"/>
                  <a:pt x="905934" y="3191933"/>
                  <a:pt x="1013178" y="3183466"/>
                </a:cubicBezTo>
                <a:cubicBezTo>
                  <a:pt x="1120422" y="3174999"/>
                  <a:pt x="1439334" y="3163710"/>
                  <a:pt x="1368778" y="3098799"/>
                </a:cubicBezTo>
                <a:cubicBezTo>
                  <a:pt x="1298222" y="3033888"/>
                  <a:pt x="606777" y="2870199"/>
                  <a:pt x="589844" y="2793999"/>
                </a:cubicBezTo>
                <a:cubicBezTo>
                  <a:pt x="572911" y="2717799"/>
                  <a:pt x="1213556" y="2757310"/>
                  <a:pt x="1267178" y="2641599"/>
                </a:cubicBezTo>
                <a:cubicBezTo>
                  <a:pt x="1320800" y="2525888"/>
                  <a:pt x="948267" y="2235200"/>
                  <a:pt x="911578" y="2099733"/>
                </a:cubicBezTo>
                <a:cubicBezTo>
                  <a:pt x="874889" y="1964266"/>
                  <a:pt x="1049866" y="1930399"/>
                  <a:pt x="1047044" y="1828799"/>
                </a:cubicBezTo>
                <a:cubicBezTo>
                  <a:pt x="1044222" y="1727199"/>
                  <a:pt x="931333" y="1622777"/>
                  <a:pt x="894644" y="1490133"/>
                </a:cubicBezTo>
                <a:cubicBezTo>
                  <a:pt x="857955" y="1357489"/>
                  <a:pt x="793044" y="1185333"/>
                  <a:pt x="826911" y="1032933"/>
                </a:cubicBezTo>
                <a:cubicBezTo>
                  <a:pt x="860778" y="880533"/>
                  <a:pt x="1052689" y="736600"/>
                  <a:pt x="1097844" y="575733"/>
                </a:cubicBezTo>
                <a:cubicBezTo>
                  <a:pt x="1142999" y="414866"/>
                  <a:pt x="1219200" y="135466"/>
                  <a:pt x="1097844" y="67733"/>
                </a:cubicBezTo>
                <a:cubicBezTo>
                  <a:pt x="976489" y="0"/>
                  <a:pt x="369711" y="169333"/>
                  <a:pt x="369711" y="169333"/>
                </a:cubicBezTo>
              </a:path>
            </a:pathLst>
          </a:custGeom>
          <a:solidFill>
            <a:schemeClr val="tx1">
              <a:lumMod val="75000"/>
              <a:lumOff val="25000"/>
            </a:schemeClr>
          </a:solidFill>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b="1" dirty="0" smtClean="0">
                <a:solidFill>
                  <a:srgbClr val="31859C"/>
                </a:solidFill>
              </a:rPr>
              <a:t>Merci de votre attention !</a:t>
            </a:r>
            <a:endParaRPr lang="fr-FR" dirty="0"/>
          </a:p>
        </p:txBody>
      </p:sp>
      <p:sp>
        <p:nvSpPr>
          <p:cNvPr id="3" name="Espace réservé du numéro de diapositive 2"/>
          <p:cNvSpPr>
            <a:spLocks noGrp="1"/>
          </p:cNvSpPr>
          <p:nvPr>
            <p:ph type="sldNum" sz="quarter" idx="12"/>
          </p:nvPr>
        </p:nvSpPr>
        <p:spPr/>
        <p:txBody>
          <a:bodyPr/>
          <a:lstStyle/>
          <a:p>
            <a:fld id="{423F43B3-AFD0-C140-A8A8-623B71B53585}" type="slidenum">
              <a:rPr lang="fr-FR" smtClean="0"/>
              <a:pPr/>
              <a:t>15</a:t>
            </a:fld>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600" b="1" dirty="0" smtClean="0">
                <a:solidFill>
                  <a:srgbClr val="31859C"/>
                </a:solidFill>
                <a:latin typeface="Helvetica Neue"/>
                <a:cs typeface="Helvetica Neue"/>
              </a:rPr>
              <a:t>Plan</a:t>
            </a:r>
            <a:endParaRPr lang="fr-FR" sz="3600" b="1" dirty="0">
              <a:solidFill>
                <a:srgbClr val="31859C"/>
              </a:solidFill>
              <a:latin typeface="Helvetica Neue"/>
              <a:cs typeface="Helvetica Neue"/>
            </a:endParaRPr>
          </a:p>
        </p:txBody>
      </p:sp>
      <p:sp>
        <p:nvSpPr>
          <p:cNvPr id="3" name="Espace réservé du contenu 2"/>
          <p:cNvSpPr>
            <a:spLocks noGrp="1"/>
          </p:cNvSpPr>
          <p:nvPr>
            <p:ph idx="1"/>
          </p:nvPr>
        </p:nvSpPr>
        <p:spPr>
          <a:xfrm>
            <a:off x="457200" y="2071194"/>
            <a:ext cx="8448654" cy="4550583"/>
          </a:xfrm>
        </p:spPr>
        <p:txBody>
          <a:bodyPr>
            <a:normAutofit/>
          </a:bodyPr>
          <a:lstStyle/>
          <a:p>
            <a:pPr marL="0" indent="266700">
              <a:spcAft>
                <a:spcPts val="2400"/>
              </a:spcAft>
              <a:buClr>
                <a:schemeClr val="accent5">
                  <a:lumMod val="75000"/>
                </a:schemeClr>
              </a:buClr>
              <a:buFont typeface="Wingdings" charset="2"/>
              <a:buChar char="§"/>
            </a:pPr>
            <a:r>
              <a:rPr lang="fr-FR" sz="2400" b="1" dirty="0" smtClean="0">
                <a:solidFill>
                  <a:srgbClr val="404040"/>
                </a:solidFill>
                <a:cs typeface="Helvetica Neue"/>
              </a:rPr>
              <a:t>Recherche et aménagement : des liens</a:t>
            </a:r>
          </a:p>
          <a:p>
            <a:pPr marL="0" indent="266700">
              <a:spcAft>
                <a:spcPts val="2400"/>
              </a:spcAft>
              <a:buClr>
                <a:schemeClr val="accent5">
                  <a:lumMod val="75000"/>
                </a:schemeClr>
              </a:buClr>
              <a:buFont typeface="Wingdings" charset="2"/>
              <a:buChar char="§"/>
            </a:pPr>
            <a:r>
              <a:rPr lang="fr-FR" sz="2400" b="1" dirty="0" smtClean="0">
                <a:solidFill>
                  <a:srgbClr val="404040"/>
                </a:solidFill>
                <a:cs typeface="Helvetica Neue"/>
              </a:rPr>
              <a:t>Design urbain et ergonomie : convergences/divergences</a:t>
            </a:r>
          </a:p>
          <a:p>
            <a:pPr marL="0" indent="266700">
              <a:spcAft>
                <a:spcPts val="2400"/>
              </a:spcAft>
              <a:buClr>
                <a:schemeClr val="accent5">
                  <a:lumMod val="75000"/>
                </a:schemeClr>
              </a:buClr>
              <a:buFont typeface="Wingdings" charset="2"/>
              <a:buChar char="§"/>
            </a:pPr>
            <a:r>
              <a:rPr lang="fr-FR" sz="2400" b="1" dirty="0" smtClean="0">
                <a:solidFill>
                  <a:srgbClr val="404040"/>
                </a:solidFill>
                <a:cs typeface="Helvetica Neue"/>
              </a:rPr>
              <a:t>Opportunités : un projet de recherche interdisciplinaire</a:t>
            </a:r>
            <a:endParaRPr lang="fr-FR" sz="2400" b="1" dirty="0">
              <a:solidFill>
                <a:srgbClr val="404040"/>
              </a:solidFill>
              <a:cs typeface="Helvetica Neue"/>
            </a:endParaRP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2</a:t>
            </a:fld>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l"/>
            <a:r>
              <a:rPr lang="fr-FR" sz="3600" b="1" dirty="0" smtClean="0">
                <a:solidFill>
                  <a:srgbClr val="31859C"/>
                </a:solidFill>
                <a:latin typeface="Helvetica Neue"/>
                <a:cs typeface="Helvetica Neue"/>
              </a:rPr>
              <a:t>La recherche et l’intervention</a:t>
            </a:r>
            <a:br>
              <a:rPr lang="fr-FR" sz="3600" b="1" dirty="0" smtClean="0">
                <a:solidFill>
                  <a:srgbClr val="31859C"/>
                </a:solidFill>
                <a:latin typeface="Helvetica Neue"/>
                <a:cs typeface="Helvetica Neue"/>
              </a:rPr>
            </a:br>
            <a:r>
              <a:rPr lang="fr-FR" sz="3600" b="1" dirty="0" smtClean="0">
                <a:solidFill>
                  <a:srgbClr val="31859C"/>
                </a:solidFill>
                <a:latin typeface="Helvetica Neue"/>
                <a:cs typeface="Helvetica Neue"/>
              </a:rPr>
              <a:t>sur le cadre bâti</a:t>
            </a:r>
            <a:endParaRPr lang="fr-FR" sz="3600" b="1" dirty="0">
              <a:solidFill>
                <a:srgbClr val="31859C"/>
              </a:solidFill>
              <a:latin typeface="Helvetica Neue"/>
              <a:cs typeface="Helvetica Neue"/>
            </a:endParaRPr>
          </a:p>
        </p:txBody>
      </p:sp>
      <p:sp>
        <p:nvSpPr>
          <p:cNvPr id="4" name="Oval 12"/>
          <p:cNvSpPr>
            <a:spLocks noChangeArrowheads="1"/>
          </p:cNvSpPr>
          <p:nvPr/>
        </p:nvSpPr>
        <p:spPr bwMode="auto">
          <a:xfrm>
            <a:off x="3207557" y="2252614"/>
            <a:ext cx="4992096" cy="2919905"/>
          </a:xfrm>
          <a:prstGeom prst="ellipse">
            <a:avLst/>
          </a:prstGeom>
          <a:solidFill>
            <a:schemeClr val="accent3">
              <a:lumMod val="75000"/>
            </a:schemeClr>
          </a:solidFill>
          <a:ln w="9525">
            <a:noFill/>
            <a:round/>
            <a:headEnd/>
            <a:tailEnd/>
          </a:ln>
          <a:effectLst/>
        </p:spPr>
        <p:txBody>
          <a:bodyPr wrap="none" anchor="ctr">
            <a:prstTxWarp prst="textNoShape">
              <a:avLst/>
            </a:prstTxWarp>
          </a:bodyPr>
          <a:lstStyle/>
          <a:p>
            <a:endParaRPr lang="fr-FR" dirty="0"/>
          </a:p>
        </p:txBody>
      </p:sp>
      <p:sp>
        <p:nvSpPr>
          <p:cNvPr id="5" name="Oval 10"/>
          <p:cNvSpPr>
            <a:spLocks noChangeArrowheads="1"/>
          </p:cNvSpPr>
          <p:nvPr/>
        </p:nvSpPr>
        <p:spPr bwMode="auto">
          <a:xfrm>
            <a:off x="692957" y="2252614"/>
            <a:ext cx="4992096" cy="2919905"/>
          </a:xfrm>
          <a:prstGeom prst="ellipse">
            <a:avLst/>
          </a:prstGeom>
          <a:solidFill>
            <a:srgbClr val="FF0000">
              <a:alpha val="75000"/>
            </a:srgbClr>
          </a:solidFill>
          <a:ln w="9525">
            <a:noFill/>
            <a:round/>
            <a:headEnd/>
            <a:tailEnd/>
          </a:ln>
          <a:effectLst/>
        </p:spPr>
        <p:txBody>
          <a:bodyPr wrap="none" anchor="ctr">
            <a:prstTxWarp prst="textNoShape">
              <a:avLst/>
            </a:prstTxWarp>
          </a:bodyPr>
          <a:lstStyle/>
          <a:p>
            <a:endParaRPr lang="fr-FR" dirty="0"/>
          </a:p>
        </p:txBody>
      </p:sp>
      <p:sp>
        <p:nvSpPr>
          <p:cNvPr id="6" name="Rectangle 11"/>
          <p:cNvSpPr>
            <a:spLocks noChangeArrowheads="1"/>
          </p:cNvSpPr>
          <p:nvPr/>
        </p:nvSpPr>
        <p:spPr bwMode="auto">
          <a:xfrm>
            <a:off x="679037" y="2873228"/>
            <a:ext cx="2571830" cy="1676400"/>
          </a:xfrm>
          <a:prstGeom prst="rect">
            <a:avLst/>
          </a:prstGeom>
          <a:noFill/>
          <a:ln w="9525">
            <a:noFill/>
            <a:miter lim="800000"/>
            <a:headEnd/>
            <a:tailEnd/>
          </a:ln>
          <a:effectLst/>
        </p:spPr>
        <p:txBody>
          <a:bodyPr anchor="ctr">
            <a:prstTxWarp prst="textNoShape">
              <a:avLst/>
            </a:prstTxWarp>
          </a:bodyPr>
          <a:lstStyle/>
          <a:p>
            <a:pPr algn="ctr">
              <a:tabLst>
                <a:tab pos="2387600" algn="l"/>
              </a:tabLst>
            </a:pPr>
            <a:r>
              <a:rPr lang="fr-FR" sz="2800" b="1" dirty="0">
                <a:solidFill>
                  <a:schemeClr val="bg1"/>
                </a:solidFill>
                <a:latin typeface="Helvetica" charset="0"/>
              </a:rPr>
              <a:t>La recherche</a:t>
            </a:r>
          </a:p>
        </p:txBody>
      </p:sp>
      <p:sp>
        <p:nvSpPr>
          <p:cNvPr id="7" name="Rectangle 13"/>
          <p:cNvSpPr>
            <a:spLocks noChangeArrowheads="1"/>
          </p:cNvSpPr>
          <p:nvPr/>
        </p:nvSpPr>
        <p:spPr bwMode="auto">
          <a:xfrm>
            <a:off x="5580707" y="2888346"/>
            <a:ext cx="2618945" cy="1676400"/>
          </a:xfrm>
          <a:prstGeom prst="rect">
            <a:avLst/>
          </a:prstGeom>
          <a:noFill/>
          <a:ln w="9525">
            <a:noFill/>
            <a:miter lim="800000"/>
            <a:headEnd/>
            <a:tailEnd/>
          </a:ln>
          <a:effectLst/>
        </p:spPr>
        <p:txBody>
          <a:bodyPr anchor="ctr">
            <a:prstTxWarp prst="textNoShape">
              <a:avLst/>
            </a:prstTxWarp>
          </a:bodyPr>
          <a:lstStyle/>
          <a:p>
            <a:pPr algn="ctr">
              <a:tabLst>
                <a:tab pos="2387600" algn="l"/>
              </a:tabLst>
            </a:pPr>
            <a:r>
              <a:rPr lang="fr-FR" sz="2800" b="1" dirty="0" smtClean="0">
                <a:solidFill>
                  <a:srgbClr val="FFFFFF"/>
                </a:solidFill>
                <a:latin typeface="Helvetica" charset="0"/>
              </a:rPr>
              <a:t>l’intervention</a:t>
            </a:r>
            <a:endParaRPr lang="fr-FR" sz="2800" b="1" dirty="0">
              <a:solidFill>
                <a:srgbClr val="FFFFFF"/>
              </a:solidFill>
              <a:latin typeface="Helvetica" charset="0"/>
            </a:endParaRPr>
          </a:p>
        </p:txBody>
      </p:sp>
      <p:sp>
        <p:nvSpPr>
          <p:cNvPr id="3" name="Espace réservé du contenu 2"/>
          <p:cNvSpPr>
            <a:spLocks noGrp="1"/>
          </p:cNvSpPr>
          <p:nvPr>
            <p:ph idx="1"/>
          </p:nvPr>
        </p:nvSpPr>
        <p:spPr>
          <a:xfrm>
            <a:off x="3867994" y="2767402"/>
            <a:ext cx="1103781" cy="1878133"/>
          </a:xfrm>
        </p:spPr>
        <p:txBody>
          <a:bodyPr>
            <a:normAutofit/>
          </a:bodyPr>
          <a:lstStyle/>
          <a:p>
            <a:pPr marL="0" indent="0" algn="ctr">
              <a:buNone/>
            </a:pPr>
            <a:r>
              <a:rPr lang="fr-FR" b="1" dirty="0" smtClean="0">
                <a:solidFill>
                  <a:schemeClr val="bg1"/>
                </a:solidFill>
                <a:latin typeface="Helvetica Neue"/>
                <a:cs typeface="Helvetica Neue"/>
              </a:rPr>
              <a:t>sur</a:t>
            </a:r>
          </a:p>
          <a:p>
            <a:pPr marL="0" indent="0" algn="ctr">
              <a:buNone/>
            </a:pPr>
            <a:r>
              <a:rPr lang="fr-FR" b="1" dirty="0" smtClean="0">
                <a:solidFill>
                  <a:schemeClr val="bg1"/>
                </a:solidFill>
                <a:latin typeface="Helvetica Neue"/>
                <a:cs typeface="Helvetica Neue"/>
              </a:rPr>
              <a:t>pour</a:t>
            </a:r>
          </a:p>
          <a:p>
            <a:pPr marL="0" indent="0" algn="ctr">
              <a:buNone/>
            </a:pPr>
            <a:r>
              <a:rPr lang="fr-FR" b="1" dirty="0" smtClean="0">
                <a:solidFill>
                  <a:schemeClr val="bg1"/>
                </a:solidFill>
                <a:latin typeface="Helvetica Neue"/>
                <a:cs typeface="Helvetica Neue"/>
              </a:rPr>
              <a:t>par</a:t>
            </a:r>
          </a:p>
          <a:p>
            <a:pPr marL="0" indent="0" algn="ctr">
              <a:buNone/>
            </a:pPr>
            <a:endParaRPr lang="fr-FR" sz="2800" b="1" dirty="0" smtClean="0">
              <a:solidFill>
                <a:schemeClr val="bg1"/>
              </a:solidFill>
              <a:latin typeface="Helvetica Neue"/>
              <a:cs typeface="Helvetica Neue"/>
            </a:endParaRPr>
          </a:p>
        </p:txBody>
      </p:sp>
      <p:sp>
        <p:nvSpPr>
          <p:cNvPr id="8" name="Espace réservé du contenu 2"/>
          <p:cNvSpPr txBox="1">
            <a:spLocks/>
          </p:cNvSpPr>
          <p:nvPr/>
        </p:nvSpPr>
        <p:spPr>
          <a:xfrm>
            <a:off x="257046" y="5880985"/>
            <a:ext cx="8679050" cy="786147"/>
          </a:xfrm>
          <a:prstGeom prst="rect">
            <a:avLst/>
          </a:prstGeom>
        </p:spPr>
        <p:txBody>
          <a:bodyPr vert="horz" lIns="91440" tIns="45720" rIns="91440" bIns="45720" rtlCol="0">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fr-FR" sz="2000" b="0" i="0" u="none" strike="noStrike" kern="1200" cap="none" spc="0" normalizeH="0" baseline="0" noProof="0" dirty="0" err="1" smtClean="0">
                <a:ln>
                  <a:noFill/>
                </a:ln>
                <a:solidFill>
                  <a:schemeClr val="tx1">
                    <a:lumMod val="75000"/>
                    <a:lumOff val="25000"/>
                  </a:schemeClr>
                </a:solidFill>
                <a:effectLst/>
                <a:uLnTx/>
                <a:uFillTx/>
                <a:ea typeface="+mn-ea"/>
                <a:cs typeface="Helvetica Neue"/>
              </a:rPr>
              <a:t>Frayling</a:t>
            </a:r>
            <a:r>
              <a:rPr kumimoji="0" lang="fr-FR" sz="2000" b="0" i="0" u="none" strike="noStrike" kern="1200" cap="none" spc="0" normalizeH="0" baseline="0" noProof="0" dirty="0" smtClean="0">
                <a:ln>
                  <a:noFill/>
                </a:ln>
                <a:solidFill>
                  <a:schemeClr val="tx1">
                    <a:lumMod val="75000"/>
                    <a:lumOff val="25000"/>
                  </a:schemeClr>
                </a:solidFill>
                <a:effectLst/>
                <a:uLnTx/>
                <a:uFillTx/>
                <a:ea typeface="+mn-ea"/>
                <a:cs typeface="Helvetica Neue"/>
              </a:rPr>
              <a:t>, Christopher </a:t>
            </a:r>
            <a:r>
              <a:rPr kumimoji="0" lang="fr-FR" sz="2000" b="0" i="0" u="none" strike="noStrike" kern="1200" cap="none" spc="0" normalizeH="0" baseline="0" noProof="0" dirty="0" smtClean="0">
                <a:ln>
                  <a:noFill/>
                </a:ln>
                <a:solidFill>
                  <a:schemeClr val="tx1">
                    <a:lumMod val="75000"/>
                    <a:lumOff val="25000"/>
                  </a:schemeClr>
                </a:solidFill>
                <a:effectLst/>
                <a:uLnTx/>
                <a:uFillTx/>
                <a:ea typeface="+mn-ea"/>
                <a:cs typeface="+mn-cs"/>
              </a:rPr>
              <a:t>(1993/4) « </a:t>
            </a:r>
            <a:r>
              <a:rPr kumimoji="0" lang="fr-FR" sz="2000" b="0" i="0" u="none" strike="noStrike" kern="1200" cap="none" spc="0" normalizeH="0" baseline="0" noProof="0" dirty="0" err="1" smtClean="0">
                <a:ln>
                  <a:noFill/>
                </a:ln>
                <a:solidFill>
                  <a:schemeClr val="tx1">
                    <a:lumMod val="75000"/>
                    <a:lumOff val="25000"/>
                  </a:schemeClr>
                </a:solidFill>
                <a:effectLst/>
                <a:uLnTx/>
                <a:uFillTx/>
                <a:ea typeface="+mn-ea"/>
                <a:cs typeface="+mn-cs"/>
              </a:rPr>
              <a:t>Research</a:t>
            </a:r>
            <a:r>
              <a:rPr kumimoji="0" lang="fr-FR" sz="2000" b="0" i="0" u="none" strike="noStrike" kern="1200" cap="none" spc="0" normalizeH="0" baseline="0" noProof="0" dirty="0" smtClean="0">
                <a:ln>
                  <a:noFill/>
                </a:ln>
                <a:solidFill>
                  <a:schemeClr val="tx1">
                    <a:lumMod val="75000"/>
                    <a:lumOff val="25000"/>
                  </a:schemeClr>
                </a:solidFill>
                <a:effectLst/>
                <a:uLnTx/>
                <a:uFillTx/>
                <a:ea typeface="+mn-ea"/>
                <a:cs typeface="+mn-cs"/>
              </a:rPr>
              <a:t> in art and design », </a:t>
            </a:r>
            <a:r>
              <a:rPr kumimoji="0" lang="fr-FR" sz="2000" b="0" i="1" u="none" strike="noStrike" kern="1200" cap="none" spc="0" normalizeH="0" baseline="0" noProof="0" dirty="0" smtClean="0">
                <a:ln>
                  <a:noFill/>
                </a:ln>
                <a:solidFill>
                  <a:schemeClr val="tx1">
                    <a:lumMod val="75000"/>
                    <a:lumOff val="25000"/>
                  </a:schemeClr>
                </a:solidFill>
                <a:effectLst/>
                <a:uLnTx/>
                <a:uFillTx/>
                <a:ea typeface="+mn-ea"/>
                <a:cs typeface="+mn-cs"/>
              </a:rPr>
              <a:t>Royal </a:t>
            </a:r>
            <a:r>
              <a:rPr kumimoji="0" lang="fr-FR" sz="2000" b="0" i="1" u="none" strike="noStrike" kern="1200" cap="none" spc="0" normalizeH="0" baseline="0" noProof="0" dirty="0" err="1" smtClean="0">
                <a:ln>
                  <a:noFill/>
                </a:ln>
                <a:solidFill>
                  <a:schemeClr val="tx1">
                    <a:lumMod val="75000"/>
                    <a:lumOff val="25000"/>
                  </a:schemeClr>
                </a:solidFill>
                <a:effectLst/>
                <a:uLnTx/>
                <a:uFillTx/>
                <a:ea typeface="+mn-ea"/>
                <a:cs typeface="+mn-cs"/>
              </a:rPr>
              <a:t>College</a:t>
            </a:r>
            <a:r>
              <a:rPr kumimoji="0" lang="fr-FR" sz="2000" b="0" i="1" u="none" strike="noStrike" kern="1200" cap="none" spc="0" normalizeH="0" baseline="0" noProof="0" dirty="0" smtClean="0">
                <a:ln>
                  <a:noFill/>
                </a:ln>
                <a:solidFill>
                  <a:schemeClr val="tx1">
                    <a:lumMod val="75000"/>
                    <a:lumOff val="25000"/>
                  </a:schemeClr>
                </a:solidFill>
                <a:effectLst/>
                <a:uLnTx/>
                <a:uFillTx/>
                <a:ea typeface="+mn-ea"/>
                <a:cs typeface="+mn-cs"/>
              </a:rPr>
              <a:t> of Art </a:t>
            </a:r>
            <a:r>
              <a:rPr kumimoji="0" lang="fr-FR" sz="2000" b="0" i="1" u="none" strike="noStrike" kern="1200" cap="none" spc="0" normalizeH="0" baseline="0" noProof="0" dirty="0" err="1" smtClean="0">
                <a:ln>
                  <a:noFill/>
                </a:ln>
                <a:solidFill>
                  <a:schemeClr val="tx1">
                    <a:lumMod val="75000"/>
                    <a:lumOff val="25000"/>
                  </a:schemeClr>
                </a:solidFill>
                <a:effectLst/>
                <a:uLnTx/>
                <a:uFillTx/>
                <a:ea typeface="+mn-ea"/>
                <a:cs typeface="+mn-cs"/>
              </a:rPr>
              <a:t>Research</a:t>
            </a:r>
            <a:r>
              <a:rPr kumimoji="0" lang="fr-FR" sz="2000" b="0" i="1" u="none" strike="noStrike" kern="1200" cap="none" spc="0" normalizeH="0" baseline="0" noProof="0" dirty="0" smtClean="0">
                <a:ln>
                  <a:noFill/>
                </a:ln>
                <a:solidFill>
                  <a:schemeClr val="tx1">
                    <a:lumMod val="75000"/>
                    <a:lumOff val="25000"/>
                  </a:schemeClr>
                </a:solidFill>
                <a:effectLst/>
                <a:uLnTx/>
                <a:uFillTx/>
                <a:ea typeface="+mn-ea"/>
                <a:cs typeface="+mn-cs"/>
              </a:rPr>
              <a:t> </a:t>
            </a:r>
            <a:r>
              <a:rPr kumimoji="0" lang="fr-FR" sz="2000" b="0" i="1" u="none" strike="noStrike" kern="1200" cap="none" spc="0" normalizeH="0" baseline="0" noProof="0" dirty="0" err="1" smtClean="0">
                <a:ln>
                  <a:noFill/>
                </a:ln>
                <a:solidFill>
                  <a:schemeClr val="tx1">
                    <a:lumMod val="75000"/>
                    <a:lumOff val="25000"/>
                  </a:schemeClr>
                </a:solidFill>
                <a:effectLst/>
                <a:uLnTx/>
                <a:uFillTx/>
                <a:ea typeface="+mn-ea"/>
                <a:cs typeface="+mn-cs"/>
              </a:rPr>
              <a:t>Papers</a:t>
            </a:r>
            <a:r>
              <a:rPr kumimoji="0" lang="fr-FR" sz="2000" b="0" i="1" u="none" strike="noStrike" kern="1200" cap="none" spc="0" normalizeH="0" baseline="0" noProof="0" dirty="0" smtClean="0">
                <a:ln>
                  <a:noFill/>
                </a:ln>
                <a:solidFill>
                  <a:schemeClr val="tx1">
                    <a:lumMod val="75000"/>
                    <a:lumOff val="25000"/>
                  </a:schemeClr>
                </a:solidFill>
                <a:effectLst/>
                <a:uLnTx/>
                <a:uFillTx/>
                <a:ea typeface="+mn-ea"/>
                <a:cs typeface="+mn-cs"/>
              </a:rPr>
              <a:t> 1, </a:t>
            </a:r>
            <a:r>
              <a:rPr kumimoji="0" lang="fr-FR" sz="2000" b="0" u="none" strike="noStrike" kern="1200" cap="none" spc="0" normalizeH="0" baseline="0" noProof="0" dirty="0" smtClean="0">
                <a:ln>
                  <a:noFill/>
                </a:ln>
                <a:solidFill>
                  <a:schemeClr val="tx1">
                    <a:lumMod val="75000"/>
                    <a:lumOff val="25000"/>
                  </a:schemeClr>
                </a:solidFill>
                <a:effectLst/>
                <a:uLnTx/>
                <a:uFillTx/>
                <a:ea typeface="+mn-ea"/>
                <a:cs typeface="+mn-cs"/>
              </a:rPr>
              <a:t>1 </a:t>
            </a:r>
            <a:r>
              <a:rPr lang="fr-FR" sz="2000" dirty="0" smtClean="0">
                <a:solidFill>
                  <a:schemeClr val="tx1">
                    <a:lumMod val="75000"/>
                    <a:lumOff val="25000"/>
                  </a:schemeClr>
                </a:solidFill>
              </a:rPr>
              <a:t>[</a:t>
            </a:r>
            <a:r>
              <a:rPr kumimoji="0" lang="fr-FR" sz="2000" b="0" u="none" strike="noStrike" kern="1200" cap="none" spc="0" normalizeH="0" baseline="0" noProof="0" dirty="0" smtClean="0">
                <a:ln>
                  <a:noFill/>
                </a:ln>
                <a:solidFill>
                  <a:schemeClr val="tx1">
                    <a:lumMod val="75000"/>
                    <a:lumOff val="25000"/>
                  </a:schemeClr>
                </a:solidFill>
                <a:effectLst/>
                <a:uLnTx/>
                <a:uFillTx/>
                <a:ea typeface="+mn-ea"/>
                <a:cs typeface="+mn-cs"/>
              </a:rPr>
              <a:t>1-5]. </a:t>
            </a:r>
            <a:endParaRPr kumimoji="0" lang="fr-FR" sz="2000" b="0" u="none" strike="noStrike" kern="1200" cap="none" spc="0" normalizeH="0" baseline="0" noProof="0" dirty="0" smtClean="0">
              <a:ln>
                <a:noFill/>
              </a:ln>
              <a:solidFill>
                <a:schemeClr val="tx1">
                  <a:lumMod val="75000"/>
                  <a:lumOff val="25000"/>
                </a:schemeClr>
              </a:solidFill>
              <a:effectLst/>
              <a:uLnTx/>
              <a:uFillTx/>
              <a:ea typeface="+mn-ea"/>
              <a:cs typeface="Helvetica Neue"/>
            </a:endParaRPr>
          </a:p>
        </p:txBody>
      </p:sp>
      <p:sp>
        <p:nvSpPr>
          <p:cNvPr id="9" name="Espace réservé du numéro de diapositive 8"/>
          <p:cNvSpPr>
            <a:spLocks noGrp="1"/>
          </p:cNvSpPr>
          <p:nvPr>
            <p:ph type="sldNum" sz="quarter" idx="12"/>
          </p:nvPr>
        </p:nvSpPr>
        <p:spPr/>
        <p:txBody>
          <a:bodyPr/>
          <a:lstStyle/>
          <a:p>
            <a:fld id="{423F43B3-AFD0-C140-A8A8-623B71B53585}" type="slidenum">
              <a:rPr lang="fr-FR" smtClean="0"/>
              <a:pPr/>
              <a:t>3</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Schéma alexander.jpg"/>
          <p:cNvPicPr>
            <a:picLocks noChangeAspect="1"/>
          </p:cNvPicPr>
          <p:nvPr/>
        </p:nvPicPr>
        <p:blipFill>
          <a:blip r:embed="rId3"/>
          <a:srcRect l="18613" r="14412"/>
          <a:stretch>
            <a:fillRect/>
          </a:stretch>
        </p:blipFill>
        <p:spPr>
          <a:xfrm>
            <a:off x="6140354" y="3039283"/>
            <a:ext cx="3003646" cy="3203396"/>
          </a:xfrm>
          <a:prstGeom prst="rect">
            <a:avLst/>
          </a:prstGeom>
        </p:spPr>
      </p:pic>
      <p:sp>
        <p:nvSpPr>
          <p:cNvPr id="2" name="Titre 1"/>
          <p:cNvSpPr>
            <a:spLocks noGrp="1"/>
          </p:cNvSpPr>
          <p:nvPr>
            <p:ph type="title"/>
          </p:nvPr>
        </p:nvSpPr>
        <p:spPr>
          <a:xfrm>
            <a:off x="355600" y="274638"/>
            <a:ext cx="8595616" cy="1143000"/>
          </a:xfrm>
        </p:spPr>
        <p:txBody>
          <a:bodyPr>
            <a:noAutofit/>
          </a:bodyPr>
          <a:lstStyle/>
          <a:p>
            <a:pPr algn="l"/>
            <a:r>
              <a:rPr lang="fr-FR" sz="3200" b="1" dirty="0" smtClean="0">
                <a:solidFill>
                  <a:srgbClr val="FF0000"/>
                </a:solidFill>
                <a:latin typeface="Helvetica Neue"/>
                <a:cs typeface="Helvetica Neue"/>
              </a:rPr>
              <a:t>2 </a:t>
            </a:r>
            <a:r>
              <a:rPr lang="fr-FR" sz="3200" b="1" dirty="0" smtClean="0">
                <a:solidFill>
                  <a:schemeClr val="accent5">
                    <a:lumMod val="75000"/>
                  </a:schemeClr>
                </a:solidFill>
                <a:latin typeface="Helvetica Neue"/>
                <a:cs typeface="Helvetica Neue"/>
              </a:rPr>
              <a:t>dimensions en dialogue</a:t>
            </a:r>
            <a:br>
              <a:rPr lang="fr-FR" sz="3200" b="1" dirty="0" smtClean="0">
                <a:solidFill>
                  <a:schemeClr val="accent5">
                    <a:lumMod val="75000"/>
                  </a:schemeClr>
                </a:solidFill>
                <a:latin typeface="Helvetica Neue"/>
                <a:cs typeface="Helvetica Neue"/>
              </a:rPr>
            </a:br>
            <a:r>
              <a:rPr lang="fr-FR" sz="3200" b="1" dirty="0" smtClean="0">
                <a:solidFill>
                  <a:schemeClr val="accent5">
                    <a:lumMod val="75000"/>
                  </a:schemeClr>
                </a:solidFill>
                <a:latin typeface="Helvetica Neue"/>
                <a:cs typeface="Helvetica Neue"/>
              </a:rPr>
              <a:t>du projet d’aménagement</a:t>
            </a:r>
            <a:endParaRPr lang="fr-FR" sz="3200" b="1" i="1" dirty="0">
              <a:solidFill>
                <a:schemeClr val="accent5">
                  <a:lumMod val="75000"/>
                </a:schemeClr>
              </a:solidFill>
              <a:latin typeface="Helvetica Neue"/>
              <a:cs typeface="Helvetica Neue"/>
            </a:endParaRPr>
          </a:p>
        </p:txBody>
      </p:sp>
      <p:sp>
        <p:nvSpPr>
          <p:cNvPr id="3" name="Espace réservé du contenu 2"/>
          <p:cNvSpPr>
            <a:spLocks noGrp="1"/>
          </p:cNvSpPr>
          <p:nvPr>
            <p:ph idx="1"/>
          </p:nvPr>
        </p:nvSpPr>
        <p:spPr>
          <a:xfrm>
            <a:off x="181444" y="1659467"/>
            <a:ext cx="8769772" cy="4583212"/>
          </a:xfrm>
        </p:spPr>
        <p:txBody>
          <a:bodyPr>
            <a:normAutofit/>
          </a:bodyPr>
          <a:lstStyle/>
          <a:p>
            <a:pPr>
              <a:buClr>
                <a:schemeClr val="accent5">
                  <a:lumMod val="75000"/>
                </a:schemeClr>
              </a:buClr>
              <a:buNone/>
            </a:pPr>
            <a:r>
              <a:rPr lang="fr-CA" sz="2800" dirty="0" smtClean="0">
                <a:solidFill>
                  <a:schemeClr val="tx1">
                    <a:lumMod val="75000"/>
                    <a:lumOff val="25000"/>
                  </a:schemeClr>
                </a:solidFill>
                <a:latin typeface="Helvetica Neue"/>
                <a:cs typeface="Helvetica Neue"/>
              </a:rPr>
              <a:t>Dimension </a:t>
            </a:r>
            <a:r>
              <a:rPr lang="fr-CA" sz="2800" b="1" dirty="0" smtClean="0">
                <a:solidFill>
                  <a:srgbClr val="FF0000"/>
                </a:solidFill>
                <a:latin typeface="Helvetica Neue"/>
                <a:cs typeface="Helvetica Neue"/>
              </a:rPr>
              <a:t>transformative </a:t>
            </a:r>
            <a:r>
              <a:rPr lang="fr-CA" sz="2800" dirty="0" smtClean="0">
                <a:latin typeface="Helvetica Neue"/>
                <a:cs typeface="Helvetica Neue"/>
              </a:rPr>
              <a:t>:</a:t>
            </a:r>
            <a:br>
              <a:rPr lang="fr-CA" sz="2800" dirty="0" smtClean="0">
                <a:latin typeface="Helvetica Neue"/>
                <a:cs typeface="Helvetica Neue"/>
              </a:rPr>
            </a:br>
            <a:r>
              <a:rPr lang="fr-CA" sz="2800" dirty="0" smtClean="0">
                <a:solidFill>
                  <a:srgbClr val="404040"/>
                </a:solidFill>
                <a:latin typeface="Helvetica Neue"/>
                <a:cs typeface="Helvetica Neue"/>
              </a:rPr>
              <a:t>aménager le milieu que l’on comprend</a:t>
            </a:r>
          </a:p>
          <a:p>
            <a:pPr>
              <a:buClr>
                <a:schemeClr val="accent5">
                  <a:lumMod val="75000"/>
                </a:schemeClr>
              </a:buClr>
              <a:buNone/>
            </a:pPr>
            <a:r>
              <a:rPr lang="fr-CA" sz="2800" dirty="0" smtClean="0">
                <a:solidFill>
                  <a:srgbClr val="404040"/>
                </a:solidFill>
                <a:latin typeface="Helvetica Neue"/>
                <a:cs typeface="Helvetica Neue"/>
              </a:rPr>
              <a:t>Dimension </a:t>
            </a:r>
            <a:r>
              <a:rPr lang="fr-CA" sz="2800" b="1" dirty="0" smtClean="0">
                <a:solidFill>
                  <a:srgbClr val="FF0000"/>
                </a:solidFill>
                <a:latin typeface="Helvetica Neue"/>
                <a:cs typeface="Helvetica Neue"/>
              </a:rPr>
              <a:t>cognitive</a:t>
            </a:r>
            <a:r>
              <a:rPr lang="fr-CA" sz="2800" dirty="0" smtClean="0">
                <a:latin typeface="Helvetica Neue"/>
                <a:cs typeface="Helvetica Neue"/>
              </a:rPr>
              <a:t> : </a:t>
            </a:r>
            <a:br>
              <a:rPr lang="fr-CA" sz="2800" dirty="0" smtClean="0">
                <a:latin typeface="Helvetica Neue"/>
                <a:cs typeface="Helvetica Neue"/>
              </a:rPr>
            </a:br>
            <a:r>
              <a:rPr lang="fr-CA" sz="2800" dirty="0" smtClean="0">
                <a:solidFill>
                  <a:srgbClr val="404040"/>
                </a:solidFill>
                <a:latin typeface="Helvetica Neue"/>
                <a:cs typeface="Helvetica Neue"/>
              </a:rPr>
              <a:t>comprendre le milieu à aménager</a:t>
            </a:r>
          </a:p>
        </p:txBody>
      </p:sp>
      <p:sp>
        <p:nvSpPr>
          <p:cNvPr id="5" name="ZoneTexte 4"/>
          <p:cNvSpPr txBox="1"/>
          <p:nvPr/>
        </p:nvSpPr>
        <p:spPr>
          <a:xfrm>
            <a:off x="120960" y="4243865"/>
            <a:ext cx="6214445" cy="2431435"/>
          </a:xfrm>
          <a:prstGeom prst="rect">
            <a:avLst/>
          </a:prstGeom>
          <a:noFill/>
        </p:spPr>
        <p:txBody>
          <a:bodyPr wrap="square" rtlCol="0">
            <a:spAutoFit/>
          </a:bodyPr>
          <a:lstStyle/>
          <a:p>
            <a:pPr>
              <a:buClr>
                <a:schemeClr val="accent5">
                  <a:lumMod val="75000"/>
                </a:schemeClr>
              </a:buClr>
              <a:buNone/>
            </a:pPr>
            <a:r>
              <a:rPr lang="fr-FR" sz="2800" dirty="0" smtClean="0">
                <a:solidFill>
                  <a:srgbClr val="404040"/>
                </a:solidFill>
              </a:rPr>
              <a:t>« </a:t>
            </a:r>
            <a:r>
              <a:rPr lang="fr-FR" sz="2800" i="1" dirty="0" err="1" smtClean="0">
                <a:solidFill>
                  <a:srgbClr val="404040"/>
                </a:solidFill>
              </a:rPr>
              <a:t>Understanding</a:t>
            </a:r>
            <a:r>
              <a:rPr lang="fr-FR" sz="2800" i="1" dirty="0" smtClean="0">
                <a:solidFill>
                  <a:srgbClr val="404040"/>
                </a:solidFill>
              </a:rPr>
              <a:t> the </a:t>
            </a:r>
            <a:r>
              <a:rPr lang="fr-FR" sz="2800" i="1" dirty="0" err="1" smtClean="0">
                <a:solidFill>
                  <a:srgbClr val="404040"/>
                </a:solidFill>
              </a:rPr>
              <a:t>field</a:t>
            </a:r>
            <a:r>
              <a:rPr lang="fr-FR" sz="2800" i="1" dirty="0" smtClean="0">
                <a:solidFill>
                  <a:srgbClr val="404040"/>
                </a:solidFill>
              </a:rPr>
              <a:t> of the </a:t>
            </a:r>
            <a:r>
              <a:rPr lang="fr-FR" sz="2800" i="1" dirty="0" err="1" smtClean="0">
                <a:solidFill>
                  <a:srgbClr val="404040"/>
                </a:solidFill>
              </a:rPr>
              <a:t>context</a:t>
            </a:r>
            <a:r>
              <a:rPr lang="fr-FR" sz="2800" i="1" dirty="0" smtClean="0">
                <a:solidFill>
                  <a:srgbClr val="404040"/>
                </a:solidFill>
              </a:rPr>
              <a:t> and </a:t>
            </a:r>
            <a:r>
              <a:rPr lang="fr-FR" sz="2800" i="1" dirty="0" err="1" smtClean="0">
                <a:solidFill>
                  <a:srgbClr val="404040"/>
                </a:solidFill>
              </a:rPr>
              <a:t>inventing</a:t>
            </a:r>
            <a:r>
              <a:rPr lang="fr-FR" sz="2800" i="1" dirty="0" smtClean="0">
                <a:solidFill>
                  <a:srgbClr val="404040"/>
                </a:solidFill>
              </a:rPr>
              <a:t> a </a:t>
            </a:r>
            <a:r>
              <a:rPr lang="fr-FR" sz="2800" i="1" dirty="0" err="1" smtClean="0">
                <a:solidFill>
                  <a:srgbClr val="404040"/>
                </a:solidFill>
              </a:rPr>
              <a:t>form</a:t>
            </a:r>
            <a:r>
              <a:rPr lang="fr-FR" sz="2800" i="1" dirty="0" smtClean="0">
                <a:solidFill>
                  <a:srgbClr val="404040"/>
                </a:solidFill>
              </a:rPr>
              <a:t> to fit are </a:t>
            </a:r>
            <a:r>
              <a:rPr lang="fr-FR" sz="2800" i="1" dirty="0" err="1" smtClean="0">
                <a:solidFill>
                  <a:srgbClr val="404040"/>
                </a:solidFill>
              </a:rPr>
              <a:t>really</a:t>
            </a:r>
            <a:r>
              <a:rPr lang="fr-FR" sz="2800" i="1" dirty="0" smtClean="0">
                <a:solidFill>
                  <a:srgbClr val="404040"/>
                </a:solidFill>
              </a:rPr>
              <a:t> </a:t>
            </a:r>
            <a:r>
              <a:rPr lang="fr-FR" sz="2800" i="1" dirty="0" err="1" smtClean="0">
                <a:solidFill>
                  <a:srgbClr val="404040"/>
                </a:solidFill>
              </a:rPr>
              <a:t>two</a:t>
            </a:r>
            <a:r>
              <a:rPr lang="fr-FR" sz="2800" i="1" dirty="0" smtClean="0">
                <a:solidFill>
                  <a:srgbClr val="404040"/>
                </a:solidFill>
              </a:rPr>
              <a:t> aspects of the </a:t>
            </a:r>
            <a:r>
              <a:rPr lang="fr-FR" sz="2800" i="1" dirty="0" err="1" smtClean="0">
                <a:solidFill>
                  <a:srgbClr val="404040"/>
                </a:solidFill>
              </a:rPr>
              <a:t>same</a:t>
            </a:r>
            <a:r>
              <a:rPr lang="fr-FR" sz="2800" i="1" dirty="0" smtClean="0">
                <a:solidFill>
                  <a:srgbClr val="404040"/>
                </a:solidFill>
              </a:rPr>
              <a:t> </a:t>
            </a:r>
            <a:r>
              <a:rPr lang="fr-FR" sz="2800" i="1" dirty="0" err="1" smtClean="0">
                <a:solidFill>
                  <a:srgbClr val="404040"/>
                </a:solidFill>
              </a:rPr>
              <a:t>process</a:t>
            </a:r>
            <a:r>
              <a:rPr lang="fr-FR" sz="2800" i="1" dirty="0" smtClean="0">
                <a:solidFill>
                  <a:srgbClr val="404040"/>
                </a:solidFill>
              </a:rPr>
              <a:t> </a:t>
            </a:r>
            <a:r>
              <a:rPr lang="fr-FR" sz="2800" dirty="0" smtClean="0">
                <a:solidFill>
                  <a:srgbClr val="404040"/>
                </a:solidFill>
              </a:rPr>
              <a:t>» (p. 21)</a:t>
            </a:r>
          </a:p>
          <a:p>
            <a:pPr>
              <a:buClr>
                <a:schemeClr val="accent5">
                  <a:lumMod val="75000"/>
                </a:schemeClr>
              </a:buClr>
              <a:buNone/>
            </a:pPr>
            <a:endParaRPr lang="fr-FR" sz="2800" dirty="0" smtClean="0">
              <a:solidFill>
                <a:srgbClr val="404040"/>
              </a:solidFill>
            </a:endParaRPr>
          </a:p>
          <a:p>
            <a:pPr>
              <a:buClr>
                <a:schemeClr val="accent5">
                  <a:lumMod val="75000"/>
                </a:schemeClr>
              </a:buClr>
              <a:buNone/>
            </a:pPr>
            <a:r>
              <a:rPr lang="fr-FR" sz="2000" dirty="0" smtClean="0">
                <a:solidFill>
                  <a:srgbClr val="404040"/>
                </a:solidFill>
              </a:rPr>
              <a:t>Alexander, Christopher (1964) </a:t>
            </a:r>
            <a:r>
              <a:rPr lang="fr-FR" sz="2000" i="1" dirty="0" smtClean="0">
                <a:solidFill>
                  <a:srgbClr val="404040"/>
                </a:solidFill>
              </a:rPr>
              <a:t>Notes on the </a:t>
            </a:r>
            <a:r>
              <a:rPr lang="fr-FR" sz="2000" i="1" dirty="0" err="1" smtClean="0">
                <a:solidFill>
                  <a:srgbClr val="404040"/>
                </a:solidFill>
              </a:rPr>
              <a:t>synthesis</a:t>
            </a:r>
            <a:r>
              <a:rPr lang="fr-FR" sz="2000" i="1" dirty="0" smtClean="0">
                <a:solidFill>
                  <a:srgbClr val="404040"/>
                </a:solidFill>
              </a:rPr>
              <a:t> of </a:t>
            </a:r>
            <a:r>
              <a:rPr lang="fr-FR" sz="2000" i="1" dirty="0" err="1" smtClean="0">
                <a:solidFill>
                  <a:srgbClr val="404040"/>
                </a:solidFill>
              </a:rPr>
              <a:t>form</a:t>
            </a:r>
            <a:r>
              <a:rPr lang="fr-FR" sz="2000" i="1" dirty="0" smtClean="0">
                <a:solidFill>
                  <a:srgbClr val="404040"/>
                </a:solidFill>
              </a:rPr>
              <a:t>. </a:t>
            </a:r>
            <a:r>
              <a:rPr lang="fr-FR" sz="2000" dirty="0" smtClean="0">
                <a:solidFill>
                  <a:srgbClr val="404040"/>
                </a:solidFill>
              </a:rPr>
              <a:t>Cambridge, Mass.: Harvard </a:t>
            </a:r>
            <a:r>
              <a:rPr lang="fr-FR" sz="2000" dirty="0" err="1" smtClean="0">
                <a:solidFill>
                  <a:srgbClr val="404040"/>
                </a:solidFill>
              </a:rPr>
              <a:t>University</a:t>
            </a:r>
            <a:r>
              <a:rPr lang="fr-FR" sz="2000" dirty="0" smtClean="0">
                <a:solidFill>
                  <a:srgbClr val="404040"/>
                </a:solidFill>
              </a:rPr>
              <a:t> </a:t>
            </a:r>
            <a:r>
              <a:rPr lang="fr-FR" sz="2000" dirty="0" err="1" smtClean="0">
                <a:solidFill>
                  <a:srgbClr val="404040"/>
                </a:solidFill>
              </a:rPr>
              <a:t>Press</a:t>
            </a:r>
            <a:r>
              <a:rPr lang="fr-FR" sz="2000" dirty="0" smtClean="0">
                <a:solidFill>
                  <a:srgbClr val="404040"/>
                </a:solidFill>
              </a:rPr>
              <a:t>. </a:t>
            </a:r>
            <a:endParaRPr lang="fr-FR" sz="2000" dirty="0">
              <a:solidFill>
                <a:srgbClr val="404040"/>
              </a:solidFill>
            </a:endParaRP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4</a:t>
            </a:fld>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5602" y="274638"/>
            <a:ext cx="8229600" cy="1143000"/>
          </a:xfrm>
        </p:spPr>
        <p:txBody>
          <a:bodyPr>
            <a:normAutofit fontScale="90000"/>
          </a:bodyPr>
          <a:lstStyle/>
          <a:p>
            <a:pPr algn="l"/>
            <a:r>
              <a:rPr lang="fr-FR" sz="3600" b="1" dirty="0" smtClean="0">
                <a:solidFill>
                  <a:srgbClr val="FF0000"/>
                </a:solidFill>
                <a:latin typeface="Helvetica Neue"/>
                <a:cs typeface="Helvetica Neue"/>
              </a:rPr>
              <a:t>2 </a:t>
            </a:r>
            <a:r>
              <a:rPr lang="fr-FR" sz="3600" b="1" dirty="0" smtClean="0">
                <a:solidFill>
                  <a:schemeClr val="accent5">
                    <a:lumMod val="75000"/>
                  </a:schemeClr>
                </a:solidFill>
                <a:latin typeface="Helvetica Neue"/>
                <a:cs typeface="Helvetica Neue"/>
              </a:rPr>
              <a:t>dimensions en dialogue</a:t>
            </a:r>
            <a:br>
              <a:rPr lang="fr-FR" sz="3600" b="1" dirty="0" smtClean="0">
                <a:solidFill>
                  <a:schemeClr val="accent5">
                    <a:lumMod val="75000"/>
                  </a:schemeClr>
                </a:solidFill>
                <a:latin typeface="Helvetica Neue"/>
                <a:cs typeface="Helvetica Neue"/>
              </a:rPr>
            </a:br>
            <a:r>
              <a:rPr lang="fr-FR" sz="3600" b="1" dirty="0" smtClean="0">
                <a:solidFill>
                  <a:schemeClr val="accent5">
                    <a:lumMod val="75000"/>
                  </a:schemeClr>
                </a:solidFill>
                <a:latin typeface="Helvetica Neue"/>
                <a:cs typeface="Helvetica Neue"/>
              </a:rPr>
              <a:t>du projet d’aménagement</a:t>
            </a:r>
            <a:endParaRPr lang="fr-FR" sz="3600" b="1" dirty="0">
              <a:solidFill>
                <a:schemeClr val="accent5">
                  <a:lumMod val="75000"/>
                </a:schemeClr>
              </a:solidFill>
              <a:latin typeface="Helvetica Neue"/>
              <a:cs typeface="Helvetica Neue"/>
            </a:endParaRPr>
          </a:p>
        </p:txBody>
      </p:sp>
      <p:sp>
        <p:nvSpPr>
          <p:cNvPr id="3" name="Espace réservé du contenu 2"/>
          <p:cNvSpPr>
            <a:spLocks noGrp="1"/>
          </p:cNvSpPr>
          <p:nvPr>
            <p:ph idx="1"/>
          </p:nvPr>
        </p:nvSpPr>
        <p:spPr>
          <a:xfrm>
            <a:off x="257046" y="2082800"/>
            <a:ext cx="8663930" cy="4775200"/>
          </a:xfrm>
        </p:spPr>
        <p:txBody>
          <a:bodyPr>
            <a:normAutofit/>
          </a:bodyPr>
          <a:lstStyle/>
          <a:p>
            <a:pPr marL="0" indent="0">
              <a:buNone/>
            </a:pPr>
            <a:r>
              <a:rPr lang="fr-FR" dirty="0" smtClean="0">
                <a:solidFill>
                  <a:schemeClr val="tx1">
                    <a:lumMod val="75000"/>
                    <a:lumOff val="25000"/>
                  </a:schemeClr>
                </a:solidFill>
                <a:latin typeface="Helvetica Neue"/>
                <a:cs typeface="Helvetica Neue"/>
              </a:rPr>
              <a:t>« Quand quelqu’un </a:t>
            </a:r>
            <a:r>
              <a:rPr lang="fr-FR" b="1" dirty="0" smtClean="0">
                <a:solidFill>
                  <a:srgbClr val="FF0000"/>
                </a:solidFill>
                <a:latin typeface="Helvetica Neue"/>
                <a:cs typeface="Helvetica Neue"/>
              </a:rPr>
              <a:t>réfléchit sur l’action</a:t>
            </a:r>
            <a:r>
              <a:rPr lang="fr-FR" dirty="0" smtClean="0">
                <a:solidFill>
                  <a:srgbClr val="404040"/>
                </a:solidFill>
                <a:latin typeface="Helvetica Neue"/>
                <a:cs typeface="Helvetica Neue"/>
              </a:rPr>
              <a:t>, il devient un chercheur dans un contexte de pratique. […] Il ne maintient aucune séparation entre la fin et les moyens, mais il définit plutôt ceux-ci, de façon </a:t>
            </a:r>
            <a:r>
              <a:rPr lang="fr-FR" b="1" dirty="0" smtClean="0">
                <a:solidFill>
                  <a:srgbClr val="FF0000"/>
                </a:solidFill>
                <a:latin typeface="Helvetica Neue"/>
                <a:cs typeface="Helvetica Neue"/>
              </a:rPr>
              <a:t>interactive</a:t>
            </a:r>
            <a:r>
              <a:rPr lang="fr-FR" dirty="0" smtClean="0">
                <a:solidFill>
                  <a:srgbClr val="404040"/>
                </a:solidFill>
                <a:latin typeface="Helvetica Neue"/>
                <a:cs typeface="Helvetica Neue"/>
              </a:rPr>
              <a:t>, à mesure qu’il structure une situation problématique »</a:t>
            </a:r>
          </a:p>
          <a:p>
            <a:pPr marL="0" indent="0">
              <a:buNone/>
            </a:pPr>
            <a:endParaRPr lang="fr-FR" sz="2800" dirty="0" smtClean="0">
              <a:latin typeface="Helvetica Neue"/>
              <a:cs typeface="Helvetica Neue"/>
            </a:endParaRPr>
          </a:p>
          <a:p>
            <a:pPr marL="0" indent="0">
              <a:buNone/>
            </a:pPr>
            <a:endParaRPr lang="fr-FR" sz="2000" dirty="0" smtClean="0">
              <a:solidFill>
                <a:schemeClr val="tx1">
                  <a:lumMod val="75000"/>
                  <a:lumOff val="25000"/>
                </a:schemeClr>
              </a:solidFill>
              <a:cs typeface="Helvetica Neue"/>
            </a:endParaRPr>
          </a:p>
          <a:p>
            <a:pPr marL="0" indent="0">
              <a:buNone/>
            </a:pPr>
            <a:r>
              <a:rPr lang="fr-FR" sz="2000" dirty="0" err="1" smtClean="0">
                <a:solidFill>
                  <a:schemeClr val="tx1">
                    <a:lumMod val="75000"/>
                    <a:lumOff val="25000"/>
                  </a:schemeClr>
                </a:solidFill>
                <a:cs typeface="Helvetica Neue"/>
              </a:rPr>
              <a:t>Schön</a:t>
            </a:r>
            <a:r>
              <a:rPr lang="fr-FR" sz="2000" dirty="0" smtClean="0">
                <a:solidFill>
                  <a:schemeClr val="tx1">
                    <a:lumMod val="75000"/>
                    <a:lumOff val="25000"/>
                  </a:schemeClr>
                </a:solidFill>
                <a:cs typeface="Helvetica Neue"/>
              </a:rPr>
              <a:t>, Donald (1994) </a:t>
            </a:r>
            <a:r>
              <a:rPr lang="fr-FR" sz="2000" i="1" dirty="0" smtClean="0">
                <a:solidFill>
                  <a:schemeClr val="tx1">
                    <a:lumMod val="75000"/>
                    <a:lumOff val="25000"/>
                  </a:schemeClr>
                </a:solidFill>
                <a:cs typeface="Helvetica Neue"/>
              </a:rPr>
              <a:t>Le praticien réflexif : à la recherche du savoir caché dans l'agir professionnel. </a:t>
            </a:r>
            <a:r>
              <a:rPr lang="fr-FR" sz="2000" dirty="0" smtClean="0">
                <a:solidFill>
                  <a:schemeClr val="tx1">
                    <a:lumMod val="75000"/>
                    <a:lumOff val="25000"/>
                  </a:schemeClr>
                </a:solidFill>
                <a:cs typeface="Helvetica Neue"/>
              </a:rPr>
              <a:t>Montréal: Éditions Logiques, p. 97</a:t>
            </a:r>
            <a:endParaRPr lang="fr-FR" sz="2000" dirty="0">
              <a:solidFill>
                <a:schemeClr val="tx1">
                  <a:lumMod val="75000"/>
                  <a:lumOff val="25000"/>
                </a:schemeClr>
              </a:solidFill>
              <a:cs typeface="Helvetica Neue"/>
            </a:endParaRPr>
          </a:p>
        </p:txBody>
      </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1444" y="274638"/>
            <a:ext cx="8769772" cy="1143000"/>
          </a:xfrm>
        </p:spPr>
        <p:txBody>
          <a:bodyPr>
            <a:noAutofit/>
          </a:bodyPr>
          <a:lstStyle/>
          <a:p>
            <a:pPr algn="l"/>
            <a:r>
              <a:rPr lang="fr-FR" sz="3600" b="1" dirty="0" smtClean="0">
                <a:solidFill>
                  <a:schemeClr val="accent5">
                    <a:lumMod val="75000"/>
                  </a:schemeClr>
                </a:solidFill>
                <a:latin typeface="Helvetica Neue"/>
                <a:cs typeface="Helvetica Neue"/>
              </a:rPr>
              <a:t>Le cycle de conception</a:t>
            </a:r>
            <a:br>
              <a:rPr lang="fr-FR" sz="3600" b="1" dirty="0" smtClean="0">
                <a:solidFill>
                  <a:schemeClr val="accent5">
                    <a:lumMod val="75000"/>
                  </a:schemeClr>
                </a:solidFill>
                <a:latin typeface="Helvetica Neue"/>
                <a:cs typeface="Helvetica Neue"/>
              </a:rPr>
            </a:br>
            <a:r>
              <a:rPr lang="fr-FR" sz="3600" b="1" dirty="0" smtClean="0">
                <a:solidFill>
                  <a:schemeClr val="accent5">
                    <a:lumMod val="75000"/>
                  </a:schemeClr>
                </a:solidFill>
                <a:latin typeface="Helvetica Neue"/>
                <a:cs typeface="Helvetica Neue"/>
              </a:rPr>
              <a:t>en design et en ergonomie</a:t>
            </a:r>
            <a:endParaRPr lang="fr-FR" sz="3600" b="1" i="1" dirty="0">
              <a:solidFill>
                <a:schemeClr val="accent5">
                  <a:lumMod val="75000"/>
                </a:schemeClr>
              </a:solidFill>
              <a:latin typeface="Helvetica Neue"/>
              <a:cs typeface="Helvetica Neue"/>
            </a:endParaRPr>
          </a:p>
        </p:txBody>
      </p:sp>
      <p:pic>
        <p:nvPicPr>
          <p:cNvPr id="10" name="Espace réservé du contenu 9" descr="Zeisel Spiral.jpg"/>
          <p:cNvPicPr>
            <a:picLocks noGrp="1" noChangeAspect="1"/>
          </p:cNvPicPr>
          <p:nvPr>
            <p:ph idx="1"/>
          </p:nvPr>
        </p:nvPicPr>
        <p:blipFill>
          <a:blip r:embed="rId3"/>
          <a:srcRect l="2862" t="1684" r="2197"/>
          <a:stretch>
            <a:fillRect/>
          </a:stretch>
        </p:blipFill>
        <p:spPr>
          <a:xfrm>
            <a:off x="1984960" y="1492465"/>
            <a:ext cx="4788367" cy="4389944"/>
          </a:xfrm>
        </p:spPr>
      </p:pic>
      <p:sp>
        <p:nvSpPr>
          <p:cNvPr id="6" name="Espace réservé du contenu 2"/>
          <p:cNvSpPr txBox="1">
            <a:spLocks/>
          </p:cNvSpPr>
          <p:nvPr/>
        </p:nvSpPr>
        <p:spPr>
          <a:xfrm>
            <a:off x="136086" y="5956575"/>
            <a:ext cx="8886954" cy="786147"/>
          </a:xfrm>
          <a:prstGeom prst="rect">
            <a:avLst/>
          </a:prstGeom>
        </p:spPr>
        <p:txBody>
          <a:bodyPr vert="horz" lIns="91440" tIns="45720" rIns="91440" bIns="45720" rtlCol="0">
            <a:noAutofit/>
          </a:bodyPr>
          <a:lstStyle/>
          <a:p>
            <a:pPr lvl="0">
              <a:spcBef>
                <a:spcPct val="20000"/>
              </a:spcBef>
              <a:defRPr/>
            </a:pPr>
            <a:r>
              <a:rPr kumimoji="0" lang="fr-FR" sz="2000" b="0" i="0" u="none" strike="noStrike" kern="1200" cap="none" spc="0" normalizeH="0" baseline="0" noProof="0" dirty="0" err="1" smtClean="0">
                <a:ln>
                  <a:noFill/>
                </a:ln>
                <a:solidFill>
                  <a:schemeClr val="tx1">
                    <a:lumMod val="75000"/>
                    <a:lumOff val="25000"/>
                  </a:schemeClr>
                </a:solidFill>
                <a:effectLst/>
                <a:uLnTx/>
                <a:uFillTx/>
                <a:ea typeface="+mn-ea"/>
                <a:cs typeface="Helvetica Neue"/>
              </a:rPr>
              <a:t>Zeisel</a:t>
            </a:r>
            <a:r>
              <a:rPr kumimoji="0" lang="fr-FR" sz="2000" b="0" i="0" u="none" strike="noStrike" kern="1200" cap="none" spc="0" normalizeH="0" baseline="0" noProof="0" dirty="0" smtClean="0">
                <a:ln>
                  <a:noFill/>
                </a:ln>
                <a:solidFill>
                  <a:schemeClr val="tx1">
                    <a:lumMod val="75000"/>
                    <a:lumOff val="25000"/>
                  </a:schemeClr>
                </a:solidFill>
                <a:effectLst/>
                <a:uLnTx/>
                <a:uFillTx/>
                <a:ea typeface="+mn-ea"/>
                <a:cs typeface="Helvetica Neue"/>
              </a:rPr>
              <a:t>, John (2006)</a:t>
            </a:r>
            <a:r>
              <a:rPr lang="fr-FR" sz="2000" dirty="0" smtClean="0">
                <a:solidFill>
                  <a:schemeClr val="tx1">
                    <a:lumMod val="75000"/>
                    <a:lumOff val="25000"/>
                  </a:schemeClr>
                </a:solidFill>
              </a:rPr>
              <a:t> </a:t>
            </a:r>
            <a:r>
              <a:rPr lang="fr-FR" sz="2000" i="1" dirty="0" err="1" smtClean="0">
                <a:solidFill>
                  <a:schemeClr val="tx1">
                    <a:lumMod val="75000"/>
                    <a:lumOff val="25000"/>
                  </a:schemeClr>
                </a:solidFill>
              </a:rPr>
              <a:t>Inquiry</a:t>
            </a:r>
            <a:r>
              <a:rPr lang="fr-FR" sz="2000" i="1" dirty="0" smtClean="0">
                <a:solidFill>
                  <a:schemeClr val="tx1">
                    <a:lumMod val="75000"/>
                    <a:lumOff val="25000"/>
                  </a:schemeClr>
                </a:solidFill>
              </a:rPr>
              <a:t> by design: </a:t>
            </a:r>
            <a:r>
              <a:rPr lang="fr-FR" sz="2000" i="1" dirty="0" err="1" smtClean="0">
                <a:solidFill>
                  <a:schemeClr val="tx1">
                    <a:lumMod val="75000"/>
                    <a:lumOff val="25000"/>
                  </a:schemeClr>
                </a:solidFill>
              </a:rPr>
              <a:t>environment</a:t>
            </a:r>
            <a:r>
              <a:rPr lang="fr-FR" sz="2000" i="1" dirty="0" smtClean="0">
                <a:solidFill>
                  <a:schemeClr val="tx1">
                    <a:lumMod val="75000"/>
                    <a:lumOff val="25000"/>
                  </a:schemeClr>
                </a:solidFill>
              </a:rPr>
              <a:t>, </a:t>
            </a:r>
            <a:r>
              <a:rPr lang="fr-FR" sz="2000" i="1" dirty="0" err="1" smtClean="0">
                <a:solidFill>
                  <a:schemeClr val="tx1">
                    <a:lumMod val="75000"/>
                    <a:lumOff val="25000"/>
                  </a:schemeClr>
                </a:solidFill>
              </a:rPr>
              <a:t>behavior</a:t>
            </a:r>
            <a:r>
              <a:rPr lang="fr-FR" sz="2000" i="1" dirty="0" smtClean="0">
                <a:solidFill>
                  <a:schemeClr val="tx1">
                    <a:lumMod val="75000"/>
                    <a:lumOff val="25000"/>
                  </a:schemeClr>
                </a:solidFill>
              </a:rPr>
              <a:t>, neuroscience in architecture, </a:t>
            </a:r>
            <a:r>
              <a:rPr lang="fr-FR" sz="2000" i="1" dirty="0" err="1" smtClean="0">
                <a:solidFill>
                  <a:schemeClr val="tx1">
                    <a:lumMod val="75000"/>
                    <a:lumOff val="25000"/>
                  </a:schemeClr>
                </a:solidFill>
              </a:rPr>
              <a:t>interiors</a:t>
            </a:r>
            <a:r>
              <a:rPr lang="fr-FR" sz="2000" i="1" dirty="0" smtClean="0">
                <a:solidFill>
                  <a:schemeClr val="tx1">
                    <a:lumMod val="75000"/>
                    <a:lumOff val="25000"/>
                  </a:schemeClr>
                </a:solidFill>
              </a:rPr>
              <a:t>, </a:t>
            </a:r>
            <a:r>
              <a:rPr lang="fr-FR" sz="2000" i="1" dirty="0" err="1" smtClean="0">
                <a:solidFill>
                  <a:schemeClr val="tx1">
                    <a:lumMod val="75000"/>
                    <a:lumOff val="25000"/>
                  </a:schemeClr>
                </a:solidFill>
              </a:rPr>
              <a:t>landscape</a:t>
            </a:r>
            <a:r>
              <a:rPr lang="fr-FR" sz="2000" i="1" dirty="0" smtClean="0">
                <a:solidFill>
                  <a:schemeClr val="tx1">
                    <a:lumMod val="75000"/>
                    <a:lumOff val="25000"/>
                  </a:schemeClr>
                </a:solidFill>
              </a:rPr>
              <a:t>, and planning. </a:t>
            </a:r>
            <a:r>
              <a:rPr lang="fr-FR" sz="2000" dirty="0" smtClean="0">
                <a:solidFill>
                  <a:schemeClr val="tx1">
                    <a:lumMod val="75000"/>
                    <a:lumOff val="25000"/>
                  </a:schemeClr>
                </a:solidFill>
              </a:rPr>
              <a:t>New York: W.W. Norton &amp; </a:t>
            </a:r>
            <a:r>
              <a:rPr lang="fr-FR" sz="2000" dirty="0" err="1" smtClean="0">
                <a:solidFill>
                  <a:schemeClr val="tx1">
                    <a:lumMod val="75000"/>
                    <a:lumOff val="25000"/>
                  </a:schemeClr>
                </a:solidFill>
              </a:rPr>
              <a:t>Company</a:t>
            </a:r>
            <a:r>
              <a:rPr lang="fr-FR" sz="2000" i="1" dirty="0" smtClean="0">
                <a:solidFill>
                  <a:schemeClr val="tx1">
                    <a:lumMod val="75000"/>
                    <a:lumOff val="25000"/>
                  </a:schemeClr>
                </a:solidFill>
              </a:rPr>
              <a:t>. </a:t>
            </a:r>
            <a:endParaRPr kumimoji="0" lang="fr-FR" sz="2000" b="0" i="0" u="none" strike="noStrike" kern="1200" cap="none" spc="0" normalizeH="0" baseline="0" noProof="0" dirty="0" smtClean="0">
              <a:ln>
                <a:noFill/>
              </a:ln>
              <a:solidFill>
                <a:schemeClr val="tx1">
                  <a:lumMod val="75000"/>
                  <a:lumOff val="25000"/>
                </a:schemeClr>
              </a:solidFill>
              <a:effectLst/>
              <a:uLnTx/>
              <a:uFillTx/>
              <a:ea typeface="+mn-ea"/>
              <a:cs typeface="Helvetica Neue"/>
            </a:endParaRPr>
          </a:p>
        </p:txBody>
      </p:sp>
      <p:sp>
        <p:nvSpPr>
          <p:cNvPr id="3" name="Espace réservé du numéro de diapositive 2"/>
          <p:cNvSpPr>
            <a:spLocks noGrp="1"/>
          </p:cNvSpPr>
          <p:nvPr>
            <p:ph type="sldNum" sz="quarter" idx="12"/>
          </p:nvPr>
        </p:nvSpPr>
        <p:spPr/>
        <p:txBody>
          <a:bodyPr/>
          <a:lstStyle/>
          <a:p>
            <a:fld id="{423F43B3-AFD0-C140-A8A8-623B71B53585}" type="slidenum">
              <a:rPr lang="fr-FR" smtClean="0"/>
              <a:pPr/>
              <a:t>6</a:t>
            </a:fld>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1444" y="274638"/>
            <a:ext cx="8769772" cy="1143000"/>
          </a:xfrm>
        </p:spPr>
        <p:txBody>
          <a:bodyPr>
            <a:noAutofit/>
          </a:bodyPr>
          <a:lstStyle/>
          <a:p>
            <a:pPr algn="l"/>
            <a:r>
              <a:rPr lang="fr-FR" sz="3600" b="1" dirty="0" smtClean="0">
                <a:solidFill>
                  <a:schemeClr val="accent5">
                    <a:lumMod val="75000"/>
                  </a:schemeClr>
                </a:solidFill>
                <a:latin typeface="Helvetica Neue"/>
                <a:cs typeface="Helvetica Neue"/>
              </a:rPr>
              <a:t>Le cycle de conception</a:t>
            </a:r>
            <a:br>
              <a:rPr lang="fr-FR" sz="3600" b="1" dirty="0" smtClean="0">
                <a:solidFill>
                  <a:schemeClr val="accent5">
                    <a:lumMod val="75000"/>
                  </a:schemeClr>
                </a:solidFill>
                <a:latin typeface="Helvetica Neue"/>
                <a:cs typeface="Helvetica Neue"/>
              </a:rPr>
            </a:br>
            <a:r>
              <a:rPr lang="fr-FR" sz="3600" b="1" dirty="0" smtClean="0">
                <a:solidFill>
                  <a:schemeClr val="accent5">
                    <a:lumMod val="75000"/>
                  </a:schemeClr>
                </a:solidFill>
                <a:latin typeface="Helvetica Neue"/>
                <a:cs typeface="Helvetica Neue"/>
              </a:rPr>
              <a:t>en design et en ergonomie</a:t>
            </a:r>
            <a:endParaRPr lang="fr-FR" sz="3600" b="1" i="1" dirty="0">
              <a:solidFill>
                <a:schemeClr val="accent5">
                  <a:lumMod val="75000"/>
                </a:schemeClr>
              </a:solidFill>
              <a:latin typeface="Helvetica Neue"/>
              <a:cs typeface="Helvetica Neue"/>
            </a:endParaRPr>
          </a:p>
        </p:txBody>
      </p:sp>
      <p:sp>
        <p:nvSpPr>
          <p:cNvPr id="6" name="Espace réservé du contenu 2"/>
          <p:cNvSpPr txBox="1">
            <a:spLocks/>
          </p:cNvSpPr>
          <p:nvPr/>
        </p:nvSpPr>
        <p:spPr>
          <a:xfrm>
            <a:off x="136086" y="5838044"/>
            <a:ext cx="8886954" cy="1019956"/>
          </a:xfrm>
          <a:prstGeom prst="rect">
            <a:avLst/>
          </a:prstGeom>
        </p:spPr>
        <p:txBody>
          <a:bodyPr vert="horz" lIns="91440" tIns="45720" rIns="91440" bIns="45720" rtlCol="0">
            <a:noAutofit/>
          </a:bodyPr>
          <a:lstStyle/>
          <a:p>
            <a:pPr lvl="0">
              <a:spcBef>
                <a:spcPct val="20000"/>
              </a:spcBef>
              <a:defRPr/>
            </a:pPr>
            <a:r>
              <a:rPr lang="fr-FR" dirty="0" err="1" smtClean="0">
                <a:solidFill>
                  <a:srgbClr val="404040"/>
                </a:solidFill>
                <a:cs typeface="Helvetica Neue"/>
              </a:rPr>
              <a:t>Daniellou</a:t>
            </a:r>
            <a:r>
              <a:rPr lang="fr-FR" dirty="0" smtClean="0">
                <a:solidFill>
                  <a:srgbClr val="404040"/>
                </a:solidFill>
                <a:cs typeface="Helvetica Neue"/>
              </a:rPr>
              <a:t>, François (1999) </a:t>
            </a:r>
            <a:r>
              <a:rPr lang="fr-FR" i="1" dirty="0" smtClean="0">
                <a:solidFill>
                  <a:srgbClr val="404040"/>
                </a:solidFill>
                <a:cs typeface="Helvetica Neue"/>
              </a:rPr>
              <a:t>Le statut de la pratique et des connaissances dans l’intervention ergonomique de conception</a:t>
            </a:r>
            <a:r>
              <a:rPr lang="fr-FR" dirty="0" smtClean="0">
                <a:solidFill>
                  <a:srgbClr val="404040"/>
                </a:solidFill>
                <a:cs typeface="Helvetica Neue"/>
              </a:rPr>
              <a:t>. Collection Thèses et Mémoires. Laboratoire d’Ergonomie des Systèmes Complexes. Université Victor Segalen Bordeaux 2. ISPED.</a:t>
            </a:r>
          </a:p>
        </p:txBody>
      </p:sp>
      <p:pic>
        <p:nvPicPr>
          <p:cNvPr id="3" name="Espace réservé du contenu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26143" y="1377246"/>
            <a:ext cx="6593350" cy="4367935"/>
          </a:xfrm>
        </p:spPr>
      </p:pic>
      <p:sp>
        <p:nvSpPr>
          <p:cNvPr id="4" name="Forme libre 3"/>
          <p:cNvSpPr/>
          <p:nvPr/>
        </p:nvSpPr>
        <p:spPr>
          <a:xfrm>
            <a:off x="1828800" y="1377245"/>
            <a:ext cx="2302933" cy="564444"/>
          </a:xfrm>
          <a:custGeom>
            <a:avLst/>
            <a:gdLst>
              <a:gd name="connsiteX0" fmla="*/ 1772355 w 2302933"/>
              <a:gd name="connsiteY0" fmla="*/ 101600 h 564444"/>
              <a:gd name="connsiteX1" fmla="*/ 2302933 w 2302933"/>
              <a:gd name="connsiteY1" fmla="*/ 406400 h 564444"/>
              <a:gd name="connsiteX2" fmla="*/ 2302933 w 2302933"/>
              <a:gd name="connsiteY2" fmla="*/ 406400 h 564444"/>
              <a:gd name="connsiteX3" fmla="*/ 0 w 2302933"/>
              <a:gd name="connsiteY3" fmla="*/ 564444 h 564444"/>
              <a:gd name="connsiteX4" fmla="*/ 0 w 2302933"/>
              <a:gd name="connsiteY4" fmla="*/ 564444 h 564444"/>
              <a:gd name="connsiteX5" fmla="*/ 79022 w 2302933"/>
              <a:gd name="connsiteY5" fmla="*/ 22577 h 564444"/>
              <a:gd name="connsiteX6" fmla="*/ 79022 w 2302933"/>
              <a:gd name="connsiteY6" fmla="*/ 22577 h 564444"/>
              <a:gd name="connsiteX7" fmla="*/ 1873955 w 2302933"/>
              <a:gd name="connsiteY7" fmla="*/ 22577 h 564444"/>
              <a:gd name="connsiteX8" fmla="*/ 1873955 w 2302933"/>
              <a:gd name="connsiteY8" fmla="*/ 22577 h 564444"/>
              <a:gd name="connsiteX9" fmla="*/ 1851378 w 2302933"/>
              <a:gd name="connsiteY9" fmla="*/ 0 h 5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02933" h="564444">
                <a:moveTo>
                  <a:pt x="1772355" y="101600"/>
                </a:moveTo>
                <a:lnTo>
                  <a:pt x="2302933" y="406400"/>
                </a:lnTo>
                <a:lnTo>
                  <a:pt x="2302933" y="406400"/>
                </a:lnTo>
                <a:lnTo>
                  <a:pt x="0" y="564444"/>
                </a:lnTo>
                <a:lnTo>
                  <a:pt x="0" y="564444"/>
                </a:lnTo>
                <a:lnTo>
                  <a:pt x="79022" y="22577"/>
                </a:lnTo>
                <a:lnTo>
                  <a:pt x="79022" y="22577"/>
                </a:lnTo>
                <a:lnTo>
                  <a:pt x="1873955" y="22577"/>
                </a:lnTo>
                <a:lnTo>
                  <a:pt x="1873955" y="22577"/>
                </a:lnTo>
                <a:lnTo>
                  <a:pt x="1851378" y="0"/>
                </a:lnTo>
              </a:path>
            </a:pathLst>
          </a:custGeom>
          <a:ln>
            <a:solidFill>
              <a:srgbClr val="92D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CA">
              <a:solidFill>
                <a:srgbClr val="FF0000"/>
              </a:solidFill>
            </a:endParaRPr>
          </a:p>
        </p:txBody>
      </p:sp>
      <p:sp>
        <p:nvSpPr>
          <p:cNvPr id="9" name="Forme libre 8"/>
          <p:cNvSpPr/>
          <p:nvPr/>
        </p:nvSpPr>
        <p:spPr>
          <a:xfrm>
            <a:off x="3623733" y="2348089"/>
            <a:ext cx="2077156" cy="914400"/>
          </a:xfrm>
          <a:custGeom>
            <a:avLst/>
            <a:gdLst>
              <a:gd name="connsiteX0" fmla="*/ 56445 w 2077156"/>
              <a:gd name="connsiteY0" fmla="*/ 372533 h 914400"/>
              <a:gd name="connsiteX1" fmla="*/ 2077156 w 2077156"/>
              <a:gd name="connsiteY1" fmla="*/ 327378 h 914400"/>
              <a:gd name="connsiteX2" fmla="*/ 2077156 w 2077156"/>
              <a:gd name="connsiteY2" fmla="*/ 327378 h 914400"/>
              <a:gd name="connsiteX3" fmla="*/ 1986845 w 2077156"/>
              <a:gd name="connsiteY3" fmla="*/ 914400 h 914400"/>
              <a:gd name="connsiteX4" fmla="*/ 1986845 w 2077156"/>
              <a:gd name="connsiteY4" fmla="*/ 914400 h 914400"/>
              <a:gd name="connsiteX5" fmla="*/ 124178 w 2077156"/>
              <a:gd name="connsiteY5" fmla="*/ 677333 h 914400"/>
              <a:gd name="connsiteX6" fmla="*/ 124178 w 2077156"/>
              <a:gd name="connsiteY6" fmla="*/ 677333 h 914400"/>
              <a:gd name="connsiteX7" fmla="*/ 11289 w 2077156"/>
              <a:gd name="connsiteY7" fmla="*/ 327378 h 914400"/>
              <a:gd name="connsiteX8" fmla="*/ 11289 w 2077156"/>
              <a:gd name="connsiteY8" fmla="*/ 327378 h 914400"/>
              <a:gd name="connsiteX9" fmla="*/ 1343378 w 2077156"/>
              <a:gd name="connsiteY9" fmla="*/ 0 h 914400"/>
              <a:gd name="connsiteX10" fmla="*/ 0 w 2077156"/>
              <a:gd name="connsiteY10" fmla="*/ 338667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77156" h="914400">
                <a:moveTo>
                  <a:pt x="56445" y="372533"/>
                </a:moveTo>
                <a:lnTo>
                  <a:pt x="2077156" y="327378"/>
                </a:lnTo>
                <a:lnTo>
                  <a:pt x="2077156" y="327378"/>
                </a:lnTo>
                <a:lnTo>
                  <a:pt x="1986845" y="914400"/>
                </a:lnTo>
                <a:lnTo>
                  <a:pt x="1986845" y="914400"/>
                </a:lnTo>
                <a:lnTo>
                  <a:pt x="124178" y="677333"/>
                </a:lnTo>
                <a:lnTo>
                  <a:pt x="124178" y="677333"/>
                </a:lnTo>
                <a:lnTo>
                  <a:pt x="11289" y="327378"/>
                </a:lnTo>
                <a:lnTo>
                  <a:pt x="11289" y="327378"/>
                </a:lnTo>
                <a:lnTo>
                  <a:pt x="1343378" y="0"/>
                </a:lnTo>
                <a:cubicBezTo>
                  <a:pt x="1341497" y="1881"/>
                  <a:pt x="670748" y="170274"/>
                  <a:pt x="0" y="338667"/>
                </a:cubicBezTo>
              </a:path>
            </a:pathLst>
          </a:custGeom>
          <a:ln>
            <a:solidFill>
              <a:srgbClr val="92D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fr-CA"/>
          </a:p>
        </p:txBody>
      </p:sp>
      <p:sp>
        <p:nvSpPr>
          <p:cNvPr id="5" name="Espace réservé du numéro de diapositive 4"/>
          <p:cNvSpPr>
            <a:spLocks noGrp="1"/>
          </p:cNvSpPr>
          <p:nvPr>
            <p:ph type="sldNum" sz="quarter" idx="12"/>
          </p:nvPr>
        </p:nvSpPr>
        <p:spPr/>
        <p:txBody>
          <a:bodyPr/>
          <a:lstStyle/>
          <a:p>
            <a:fld id="{423F43B3-AFD0-C140-A8A8-623B71B53585}"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Scan0004.tif"/>
          <p:cNvPicPr>
            <a:picLocks noChangeAspect="1"/>
          </p:cNvPicPr>
          <p:nvPr/>
        </p:nvPicPr>
        <p:blipFill>
          <a:blip r:embed="rId3"/>
          <a:srcRect l="54383" t="5838" r="4941" b="45677"/>
          <a:stretch>
            <a:fillRect/>
          </a:stretch>
        </p:blipFill>
        <p:spPr>
          <a:xfrm>
            <a:off x="1286937" y="1380746"/>
            <a:ext cx="1839019" cy="2911184"/>
          </a:xfrm>
          <a:prstGeom prst="rect">
            <a:avLst/>
          </a:prstGeom>
        </p:spPr>
      </p:pic>
      <p:pic>
        <p:nvPicPr>
          <p:cNvPr id="7" name="Image 6" descr="Plans projectifs3.tif"/>
          <p:cNvPicPr>
            <a:picLocks noChangeAspect="1"/>
          </p:cNvPicPr>
          <p:nvPr/>
        </p:nvPicPr>
        <p:blipFill>
          <a:blip r:embed="rId4"/>
          <a:srcRect l="74489" t="28056" r="9842" b="39895"/>
          <a:stretch>
            <a:fillRect/>
          </a:stretch>
        </p:blipFill>
        <p:spPr>
          <a:xfrm>
            <a:off x="6138326" y="1326286"/>
            <a:ext cx="2743200" cy="2674619"/>
          </a:xfrm>
          <a:prstGeom prst="rect">
            <a:avLst/>
          </a:prstGeom>
        </p:spPr>
      </p:pic>
      <p:sp>
        <p:nvSpPr>
          <p:cNvPr id="2" name="Titre 1"/>
          <p:cNvSpPr>
            <a:spLocks noGrp="1"/>
          </p:cNvSpPr>
          <p:nvPr>
            <p:ph type="title"/>
          </p:nvPr>
        </p:nvSpPr>
        <p:spPr/>
        <p:txBody>
          <a:bodyPr>
            <a:normAutofit fontScale="90000"/>
          </a:bodyPr>
          <a:lstStyle/>
          <a:p>
            <a:pPr algn="l"/>
            <a:r>
              <a:rPr lang="fr-FR" sz="3600" b="1" dirty="0" smtClean="0">
                <a:solidFill>
                  <a:srgbClr val="31859C"/>
                </a:solidFill>
                <a:latin typeface="Helvetica Neue"/>
                <a:cs typeface="Helvetica Neue"/>
              </a:rPr>
              <a:t>Ancrages paradigmatiques constructivistes</a:t>
            </a:r>
            <a:endParaRPr lang="fr-FR" sz="3600" b="1" dirty="0">
              <a:solidFill>
                <a:srgbClr val="31859C"/>
              </a:solidFill>
              <a:latin typeface="Helvetica Neue"/>
              <a:cs typeface="Helvetica Neue"/>
            </a:endParaRPr>
          </a:p>
        </p:txBody>
      </p:sp>
      <p:sp>
        <p:nvSpPr>
          <p:cNvPr id="3" name="Espace réservé du contenu 2"/>
          <p:cNvSpPr>
            <a:spLocks noGrp="1"/>
          </p:cNvSpPr>
          <p:nvPr>
            <p:ph idx="1"/>
          </p:nvPr>
        </p:nvSpPr>
        <p:spPr>
          <a:xfrm>
            <a:off x="457202" y="1243466"/>
            <a:ext cx="8229598" cy="5304300"/>
          </a:xfrm>
        </p:spPr>
        <p:txBody>
          <a:bodyPr>
            <a:normAutofit/>
          </a:bodyPr>
          <a:lstStyle/>
          <a:p>
            <a:pPr>
              <a:buNone/>
            </a:pPr>
            <a:endParaRPr lang="fr-FR" b="1" dirty="0" smtClean="0">
              <a:solidFill>
                <a:srgbClr val="FF0000"/>
              </a:solidFill>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a:p>
            <a:pPr>
              <a:buNone/>
            </a:pPr>
            <a:endParaRPr lang="fr-FR" sz="2000" dirty="0" smtClean="0">
              <a:latin typeface="Helvetica Neue"/>
              <a:cs typeface="Helvetica Neue"/>
            </a:endParaRPr>
          </a:p>
        </p:txBody>
      </p:sp>
      <p:sp>
        <p:nvSpPr>
          <p:cNvPr id="11" name="Virage 10"/>
          <p:cNvSpPr/>
          <p:nvPr/>
        </p:nvSpPr>
        <p:spPr>
          <a:xfrm rot="1753057">
            <a:off x="3987713" y="1787956"/>
            <a:ext cx="1676404" cy="1303866"/>
          </a:xfrm>
          <a:prstGeom prst="bentArrow">
            <a:avLst>
              <a:gd name="adj1" fmla="val 19805"/>
              <a:gd name="adj2" fmla="val 25000"/>
              <a:gd name="adj3" fmla="val 25000"/>
              <a:gd name="adj4" fmla="val 88149"/>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12" name="Virage 11"/>
          <p:cNvSpPr/>
          <p:nvPr/>
        </p:nvSpPr>
        <p:spPr>
          <a:xfrm rot="12726369">
            <a:off x="3547458" y="2465279"/>
            <a:ext cx="1676404" cy="1303866"/>
          </a:xfrm>
          <a:prstGeom prst="bentArrow">
            <a:avLst>
              <a:gd name="adj1" fmla="val 19805"/>
              <a:gd name="adj2" fmla="val 25000"/>
              <a:gd name="adj3" fmla="val 25000"/>
              <a:gd name="adj4" fmla="val 88149"/>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
        <p:nvSpPr>
          <p:cNvPr id="13" name="Rectangle 12"/>
          <p:cNvSpPr/>
          <p:nvPr/>
        </p:nvSpPr>
        <p:spPr>
          <a:xfrm>
            <a:off x="4114800" y="2590809"/>
            <a:ext cx="1049866" cy="37253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smtClean="0">
                <a:solidFill>
                  <a:schemeClr val="tx1">
                    <a:lumMod val="75000"/>
                    <a:lumOff val="25000"/>
                  </a:schemeClr>
                </a:solidFill>
              </a:rPr>
              <a:t>PROJET</a:t>
            </a:r>
            <a:endParaRPr lang="fr-FR" b="1" dirty="0">
              <a:solidFill>
                <a:schemeClr val="tx1">
                  <a:lumMod val="75000"/>
                  <a:lumOff val="25000"/>
                </a:schemeClr>
              </a:solidFill>
            </a:endParaRPr>
          </a:p>
        </p:txBody>
      </p:sp>
      <p:sp>
        <p:nvSpPr>
          <p:cNvPr id="14" name="Rectangle 13"/>
          <p:cNvSpPr/>
          <p:nvPr/>
        </p:nvSpPr>
        <p:spPr>
          <a:xfrm>
            <a:off x="0" y="5588006"/>
            <a:ext cx="9144000" cy="1200329"/>
          </a:xfrm>
          <a:prstGeom prst="rect">
            <a:avLst/>
          </a:prstGeom>
        </p:spPr>
        <p:txBody>
          <a:bodyPr wrap="square">
            <a:spAutoFit/>
          </a:bodyPr>
          <a:lstStyle/>
          <a:p>
            <a:endParaRPr lang="fr-FR" dirty="0" smtClean="0">
              <a:latin typeface="Helvetica Neue"/>
              <a:cs typeface="Helvetica Neue"/>
            </a:endParaRPr>
          </a:p>
          <a:p>
            <a:r>
              <a:rPr lang="fr-FR" dirty="0" smtClean="0">
                <a:solidFill>
                  <a:srgbClr val="404040"/>
                </a:solidFill>
                <a:cs typeface="Helvetica Neue"/>
              </a:rPr>
              <a:t>Adapté de </a:t>
            </a:r>
            <a:r>
              <a:rPr lang="fr-FR" dirty="0" err="1" smtClean="0">
                <a:solidFill>
                  <a:srgbClr val="404040"/>
                </a:solidFill>
                <a:cs typeface="Helvetica Neue"/>
              </a:rPr>
              <a:t>Guba</a:t>
            </a:r>
            <a:r>
              <a:rPr lang="fr-FR" dirty="0" smtClean="0">
                <a:solidFill>
                  <a:srgbClr val="404040"/>
                </a:solidFill>
                <a:cs typeface="Helvetica Neue"/>
              </a:rPr>
              <a:t>, Egon G., et Lincoln, </a:t>
            </a:r>
            <a:r>
              <a:rPr lang="fr-FR" dirty="0" err="1" smtClean="0">
                <a:solidFill>
                  <a:srgbClr val="404040"/>
                </a:solidFill>
                <a:cs typeface="Helvetica Neue"/>
              </a:rPr>
              <a:t>Yvonna</a:t>
            </a:r>
            <a:r>
              <a:rPr lang="fr-FR" dirty="0" smtClean="0">
                <a:solidFill>
                  <a:srgbClr val="404040"/>
                </a:solidFill>
                <a:cs typeface="Helvetica Neue"/>
              </a:rPr>
              <a:t> S. (1994) « </a:t>
            </a:r>
            <a:r>
              <a:rPr lang="fr-FR" dirty="0" err="1" smtClean="0">
                <a:solidFill>
                  <a:srgbClr val="404040"/>
                </a:solidFill>
                <a:cs typeface="Helvetica Neue"/>
              </a:rPr>
              <a:t>Competing</a:t>
            </a:r>
            <a:r>
              <a:rPr lang="fr-FR" dirty="0" smtClean="0">
                <a:solidFill>
                  <a:srgbClr val="404040"/>
                </a:solidFill>
                <a:cs typeface="Helvetica Neue"/>
              </a:rPr>
              <a:t> </a:t>
            </a:r>
            <a:r>
              <a:rPr lang="fr-FR" dirty="0" err="1" smtClean="0">
                <a:solidFill>
                  <a:srgbClr val="404040"/>
                </a:solidFill>
                <a:cs typeface="Helvetica Neue"/>
              </a:rPr>
              <a:t>Paradigms</a:t>
            </a:r>
            <a:r>
              <a:rPr lang="fr-FR" dirty="0" smtClean="0">
                <a:solidFill>
                  <a:srgbClr val="404040"/>
                </a:solidFill>
                <a:cs typeface="Helvetica Neue"/>
              </a:rPr>
              <a:t> in Qualitative </a:t>
            </a:r>
            <a:r>
              <a:rPr lang="fr-FR" dirty="0" err="1" smtClean="0">
                <a:solidFill>
                  <a:srgbClr val="404040"/>
                </a:solidFill>
                <a:cs typeface="Helvetica Neue"/>
              </a:rPr>
              <a:t>Research</a:t>
            </a:r>
            <a:r>
              <a:rPr lang="fr-FR" dirty="0" smtClean="0">
                <a:solidFill>
                  <a:srgbClr val="404040"/>
                </a:solidFill>
                <a:cs typeface="Helvetica Neue"/>
              </a:rPr>
              <a:t> » dans </a:t>
            </a:r>
            <a:r>
              <a:rPr lang="fr-FR" dirty="0" err="1" smtClean="0">
                <a:solidFill>
                  <a:srgbClr val="404040"/>
                </a:solidFill>
                <a:cs typeface="Helvetica Neue"/>
              </a:rPr>
              <a:t>Denzin</a:t>
            </a:r>
            <a:r>
              <a:rPr lang="fr-FR" dirty="0" smtClean="0">
                <a:solidFill>
                  <a:srgbClr val="404040"/>
                </a:solidFill>
                <a:cs typeface="Helvetica Neue"/>
              </a:rPr>
              <a:t> et Lincoln (</a:t>
            </a:r>
            <a:r>
              <a:rPr lang="fr-FR" dirty="0" err="1" smtClean="0">
                <a:solidFill>
                  <a:srgbClr val="404040"/>
                </a:solidFill>
                <a:cs typeface="Helvetica Neue"/>
              </a:rPr>
              <a:t>Éds</a:t>
            </a:r>
            <a:r>
              <a:rPr lang="fr-FR" dirty="0" smtClean="0">
                <a:solidFill>
                  <a:srgbClr val="404040"/>
                </a:solidFill>
                <a:cs typeface="Helvetica Neue"/>
              </a:rPr>
              <a:t>.), </a:t>
            </a:r>
            <a:r>
              <a:rPr lang="fr-FR" i="1" dirty="0" err="1" smtClean="0">
                <a:solidFill>
                  <a:srgbClr val="404040"/>
                </a:solidFill>
                <a:cs typeface="Helvetica Neue"/>
              </a:rPr>
              <a:t>Handbook</a:t>
            </a:r>
            <a:r>
              <a:rPr lang="fr-FR" i="1" dirty="0" smtClean="0">
                <a:solidFill>
                  <a:srgbClr val="404040"/>
                </a:solidFill>
                <a:cs typeface="Helvetica Neue"/>
              </a:rPr>
              <a:t> of qualitative </a:t>
            </a:r>
            <a:r>
              <a:rPr lang="fr-FR" i="1" dirty="0" err="1" smtClean="0">
                <a:solidFill>
                  <a:srgbClr val="404040"/>
                </a:solidFill>
                <a:cs typeface="Helvetica Neue"/>
              </a:rPr>
              <a:t>research</a:t>
            </a:r>
            <a:r>
              <a:rPr lang="fr-FR" i="1" dirty="0" smtClean="0">
                <a:solidFill>
                  <a:srgbClr val="404040"/>
                </a:solidFill>
                <a:cs typeface="Helvetica Neue"/>
              </a:rPr>
              <a:t>. </a:t>
            </a:r>
            <a:r>
              <a:rPr lang="fr-FR" dirty="0" err="1" smtClean="0">
                <a:solidFill>
                  <a:srgbClr val="404040"/>
                </a:solidFill>
                <a:cs typeface="Helvetica Neue"/>
              </a:rPr>
              <a:t>Thousand</a:t>
            </a:r>
            <a:r>
              <a:rPr lang="fr-FR" dirty="0" smtClean="0">
                <a:solidFill>
                  <a:srgbClr val="404040"/>
                </a:solidFill>
                <a:cs typeface="Helvetica Neue"/>
              </a:rPr>
              <a:t> </a:t>
            </a:r>
            <a:r>
              <a:rPr lang="fr-FR" dirty="0" err="1" smtClean="0">
                <a:solidFill>
                  <a:srgbClr val="404040"/>
                </a:solidFill>
                <a:cs typeface="Helvetica Neue"/>
              </a:rPr>
              <a:t>Oaks</a:t>
            </a:r>
            <a:r>
              <a:rPr lang="fr-FR" dirty="0" smtClean="0">
                <a:solidFill>
                  <a:srgbClr val="404040"/>
                </a:solidFill>
                <a:cs typeface="Helvetica Neue"/>
              </a:rPr>
              <a:t>: Sage Publications [105-117].</a:t>
            </a:r>
            <a:endParaRPr lang="fr-FR" b="1" dirty="0" smtClean="0">
              <a:solidFill>
                <a:srgbClr val="404040"/>
              </a:solidFill>
              <a:cs typeface="Helvetica Neue"/>
            </a:endParaRPr>
          </a:p>
        </p:txBody>
      </p:sp>
      <p:graphicFrame>
        <p:nvGraphicFramePr>
          <p:cNvPr id="15" name="Tableau 14"/>
          <p:cNvGraphicFramePr>
            <a:graphicFrameLocks noGrp="1"/>
          </p:cNvGraphicFramePr>
          <p:nvPr>
            <p:extLst>
              <p:ext uri="{D42A27DB-BD31-4B8C-83A1-F6EECF244321}">
                <p14:modId xmlns:p14="http://schemas.microsoft.com/office/powerpoint/2010/main" val="596783459"/>
              </p:ext>
            </p:extLst>
          </p:nvPr>
        </p:nvGraphicFramePr>
        <p:xfrm>
          <a:off x="0" y="4204101"/>
          <a:ext cx="9144000" cy="1311329"/>
        </p:xfrm>
        <a:graphic>
          <a:graphicData uri="http://schemas.openxmlformats.org/drawingml/2006/table">
            <a:tbl>
              <a:tblPr firstCol="1">
                <a:tableStyleId>{69C7853C-536D-4A76-A0AE-DD22124D55A5}</a:tableStyleId>
              </a:tblPr>
              <a:tblGrid>
                <a:gridCol w="3048000"/>
                <a:gridCol w="3048000"/>
                <a:gridCol w="3048000"/>
              </a:tblGrid>
              <a:tr h="1311329">
                <a:tc>
                  <a:txBody>
                    <a:bodyPr/>
                    <a:lstStyle/>
                    <a:p>
                      <a:pPr algn="ctr"/>
                      <a:r>
                        <a:rPr lang="fr-FR" sz="1600" b="1" noProof="0" dirty="0" smtClean="0">
                          <a:solidFill>
                            <a:srgbClr val="404040"/>
                          </a:solidFill>
                          <a:latin typeface="Helvetica"/>
                          <a:cs typeface="Helvetica"/>
                        </a:rPr>
                        <a:t>Intentionnalité</a:t>
                      </a:r>
                      <a:r>
                        <a:rPr lang="fr-FR" sz="1600" b="1" baseline="0" noProof="0" dirty="0" smtClean="0">
                          <a:solidFill>
                            <a:srgbClr val="404040"/>
                          </a:solidFill>
                          <a:latin typeface="Helvetica"/>
                          <a:cs typeface="Helvetica"/>
                        </a:rPr>
                        <a:t> de la démarche</a:t>
                      </a:r>
                    </a:p>
                  </a:txBody>
                  <a:tcPr anchor="ctr">
                    <a:solidFill>
                      <a:schemeClr val="bg1"/>
                    </a:solidFill>
                  </a:tcPr>
                </a:tc>
                <a:tc>
                  <a:txBody>
                    <a:bodyPr/>
                    <a:lstStyle/>
                    <a:p>
                      <a:pPr algn="ctr"/>
                      <a:r>
                        <a:rPr lang="fr-FR" sz="1600" b="1" noProof="0" dirty="0" smtClean="0">
                          <a:solidFill>
                            <a:srgbClr val="404040"/>
                          </a:solidFill>
                          <a:latin typeface="Helvetica"/>
                          <a:cs typeface="Helvetica"/>
                        </a:rPr>
                        <a:t>Connaissance = </a:t>
                      </a:r>
                      <a:br>
                        <a:rPr lang="fr-FR" sz="1600" b="1" noProof="0" dirty="0" smtClean="0">
                          <a:solidFill>
                            <a:srgbClr val="404040"/>
                          </a:solidFill>
                          <a:latin typeface="Helvetica"/>
                          <a:cs typeface="Helvetica"/>
                        </a:rPr>
                      </a:br>
                      <a:r>
                        <a:rPr lang="fr-FR" sz="1600" b="1" noProof="0" dirty="0" smtClean="0">
                          <a:solidFill>
                            <a:srgbClr val="404040"/>
                          </a:solidFill>
                          <a:latin typeface="Helvetica"/>
                          <a:cs typeface="Helvetica"/>
                        </a:rPr>
                        <a:t>explicitation et transformation des représentations</a:t>
                      </a:r>
                      <a:r>
                        <a:rPr lang="fr-FR" sz="1600" b="1" baseline="0" noProof="0" dirty="0" smtClean="0">
                          <a:solidFill>
                            <a:srgbClr val="404040"/>
                          </a:solidFill>
                          <a:latin typeface="Helvetica"/>
                          <a:cs typeface="Helvetica"/>
                        </a:rPr>
                        <a:t> du </a:t>
                      </a:r>
                      <a:r>
                        <a:rPr lang="fr-FR" sz="1600" b="1" kern="1200" baseline="0" noProof="0" dirty="0" smtClean="0">
                          <a:solidFill>
                            <a:srgbClr val="404040"/>
                          </a:solidFill>
                          <a:latin typeface="Helvetica"/>
                          <a:ea typeface="+mn-ea"/>
                          <a:cs typeface="Helvetica"/>
                        </a:rPr>
                        <a:t>« réel »</a:t>
                      </a:r>
                      <a:endParaRPr lang="fr-FR" sz="1600" b="1" kern="1200" baseline="0" noProof="0" dirty="0">
                        <a:solidFill>
                          <a:srgbClr val="404040"/>
                        </a:solidFill>
                        <a:latin typeface="Helvetica"/>
                        <a:ea typeface="+mn-ea"/>
                        <a:cs typeface="Helvetica"/>
                      </a:endParaRPr>
                    </a:p>
                  </a:txBody>
                  <a:tcPr anchor="ctr">
                    <a:solidFill>
                      <a:schemeClr val="bg1"/>
                    </a:solidFill>
                  </a:tcPr>
                </a:tc>
                <a:tc>
                  <a:txBody>
                    <a:bodyPr/>
                    <a:lstStyle/>
                    <a:p>
                      <a:pPr algn="ctr"/>
                      <a:r>
                        <a:rPr lang="fr-FR" sz="1600" b="1" noProof="0" dirty="0" smtClean="0">
                          <a:solidFill>
                            <a:srgbClr val="404040"/>
                          </a:solidFill>
                          <a:latin typeface="Helvetica"/>
                          <a:cs typeface="Helvetica"/>
                        </a:rPr>
                        <a:t>Réalité construite socialement</a:t>
                      </a:r>
                      <a:endParaRPr lang="fr-FR" sz="1600" b="1" noProof="0" dirty="0">
                        <a:solidFill>
                          <a:srgbClr val="404040"/>
                        </a:solidFill>
                        <a:latin typeface="Helvetica"/>
                        <a:cs typeface="Helvetica"/>
                      </a:endParaRPr>
                    </a:p>
                  </a:txBody>
                  <a:tcPr anchor="ctr">
                    <a:solidFill>
                      <a:schemeClr val="bg1"/>
                    </a:solidFill>
                  </a:tcPr>
                </a:tc>
              </a:tr>
            </a:tbl>
          </a:graphicData>
        </a:graphic>
      </p:graphicFrame>
      <p:sp>
        <p:nvSpPr>
          <p:cNvPr id="4" name="Espace réservé du numéro de diapositive 3"/>
          <p:cNvSpPr>
            <a:spLocks noGrp="1"/>
          </p:cNvSpPr>
          <p:nvPr>
            <p:ph type="sldNum" sz="quarter" idx="12"/>
          </p:nvPr>
        </p:nvSpPr>
        <p:spPr/>
        <p:txBody>
          <a:bodyPr/>
          <a:lstStyle/>
          <a:p>
            <a:fld id="{423F43B3-AFD0-C140-A8A8-623B71B53585}" type="slidenum">
              <a:rPr lang="fr-FR" smtClean="0"/>
              <a:pPr/>
              <a:t>8</a:t>
            </a:fld>
            <a:endParaRPr lang="fr-FR" dirty="0"/>
          </a:p>
        </p:txBody>
      </p:sp>
      <p:pic>
        <p:nvPicPr>
          <p:cNvPr id="16" name="Image 15" descr="Scan0004.tif"/>
          <p:cNvPicPr>
            <a:picLocks noChangeAspect="1"/>
          </p:cNvPicPr>
          <p:nvPr/>
        </p:nvPicPr>
        <p:blipFill>
          <a:blip r:embed="rId3"/>
          <a:srcRect l="39465" t="57570" r="36262" b="5661"/>
          <a:stretch>
            <a:fillRect/>
          </a:stretch>
        </p:blipFill>
        <p:spPr>
          <a:xfrm>
            <a:off x="190500" y="1433854"/>
            <a:ext cx="1219200" cy="245275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3836"/>
            <a:ext cx="8229600" cy="759505"/>
          </a:xfrm>
        </p:spPr>
        <p:txBody>
          <a:bodyPr>
            <a:normAutofit fontScale="90000"/>
          </a:bodyPr>
          <a:lstStyle/>
          <a:p>
            <a:pPr algn="l"/>
            <a:r>
              <a:rPr lang="fr-FR" sz="3600" b="1" dirty="0" smtClean="0">
                <a:solidFill>
                  <a:schemeClr val="accent6">
                    <a:lumMod val="75000"/>
                  </a:schemeClr>
                </a:solidFill>
                <a:latin typeface="Helvetica Neue"/>
                <a:cs typeface="Helvetica Neue"/>
              </a:rPr>
              <a:t>Design urbain </a:t>
            </a:r>
            <a:r>
              <a:rPr lang="fr-FR" sz="3600" b="1" dirty="0" smtClean="0">
                <a:solidFill>
                  <a:schemeClr val="accent5">
                    <a:lumMod val="75000"/>
                  </a:schemeClr>
                </a:solidFill>
                <a:latin typeface="Helvetica Neue"/>
                <a:cs typeface="Helvetica Neue"/>
              </a:rPr>
              <a:t>et </a:t>
            </a:r>
            <a:r>
              <a:rPr lang="fr-FR" sz="3600" b="1" dirty="0" smtClean="0">
                <a:solidFill>
                  <a:srgbClr val="008000"/>
                </a:solidFill>
                <a:latin typeface="Helvetica Neue"/>
                <a:cs typeface="Helvetica Neue"/>
              </a:rPr>
              <a:t>ergonomie </a:t>
            </a:r>
            <a:r>
              <a:rPr lang="fr-FR" sz="3600" b="1" dirty="0" smtClean="0">
                <a:solidFill>
                  <a:schemeClr val="accent5">
                    <a:lumMod val="75000"/>
                  </a:schemeClr>
                </a:solidFill>
                <a:latin typeface="Helvetica Neue"/>
                <a:cs typeface="Helvetica Neue"/>
              </a:rPr>
              <a:t>: différences</a:t>
            </a:r>
            <a:endParaRPr lang="fr-FR" sz="3600" b="1" dirty="0">
              <a:solidFill>
                <a:schemeClr val="accent5">
                  <a:lumMod val="75000"/>
                </a:schemeClr>
              </a:solidFill>
              <a:latin typeface="Helvetica Neue"/>
              <a:cs typeface="Helvetica Neue"/>
            </a:endParaRPr>
          </a:p>
        </p:txBody>
      </p:sp>
      <p:grpSp>
        <p:nvGrpSpPr>
          <p:cNvPr id="57" name="Groupe 56"/>
          <p:cNvGrpSpPr/>
          <p:nvPr/>
        </p:nvGrpSpPr>
        <p:grpSpPr>
          <a:xfrm>
            <a:off x="0" y="1241768"/>
            <a:ext cx="7574844" cy="1851379"/>
            <a:chOff x="197556" y="818443"/>
            <a:chExt cx="7377288" cy="1851379"/>
          </a:xfrm>
        </p:grpSpPr>
        <p:sp>
          <p:nvSpPr>
            <p:cNvPr id="3" name="Rectangle 2"/>
            <p:cNvSpPr/>
            <p:nvPr/>
          </p:nvSpPr>
          <p:spPr>
            <a:xfrm>
              <a:off x="197556" y="1292576"/>
              <a:ext cx="3302000"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CA" sz="2400" b="1" dirty="0" smtClean="0"/>
                <a:t>Échelle des milieux considérés</a:t>
              </a:r>
              <a:endParaRPr lang="fr-CA" sz="2400" b="1" dirty="0"/>
            </a:p>
          </p:txBody>
        </p:sp>
        <p:sp>
          <p:nvSpPr>
            <p:cNvPr id="15" name="Rectangle à coins arrondis 14"/>
            <p:cNvSpPr/>
            <p:nvPr/>
          </p:nvSpPr>
          <p:spPr>
            <a:xfrm>
              <a:off x="4023073" y="818443"/>
              <a:ext cx="3551771" cy="925687"/>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smtClean="0">
                  <a:solidFill>
                    <a:srgbClr val="FF6600"/>
                  </a:solidFill>
                </a:rPr>
                <a:t>De </a:t>
              </a:r>
              <a:r>
                <a:rPr lang="fr-FR" sz="2000" b="1" dirty="0">
                  <a:solidFill>
                    <a:srgbClr val="FF6600"/>
                  </a:solidFill>
                </a:rPr>
                <a:t>la métropole à l’espace public de </a:t>
              </a:r>
              <a:r>
                <a:rPr lang="fr-FR" sz="2000" b="1" dirty="0" smtClean="0">
                  <a:solidFill>
                    <a:srgbClr val="FF6600"/>
                  </a:solidFill>
                </a:rPr>
                <a:t>proximité</a:t>
              </a:r>
              <a:endParaRPr lang="fr-FR" sz="2000" b="1" dirty="0">
                <a:solidFill>
                  <a:srgbClr val="FF6600"/>
                </a:solidFill>
              </a:endParaRPr>
            </a:p>
          </p:txBody>
        </p:sp>
        <p:sp>
          <p:nvSpPr>
            <p:cNvPr id="16" name="Rectangle à coins arrondis 15"/>
            <p:cNvSpPr/>
            <p:nvPr/>
          </p:nvSpPr>
          <p:spPr>
            <a:xfrm>
              <a:off x="4023073" y="1832904"/>
              <a:ext cx="3516314" cy="836918"/>
            </a:xfrm>
            <a:prstGeom prst="round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smtClean="0">
                  <a:solidFill>
                    <a:srgbClr val="008000"/>
                  </a:solidFill>
                </a:rPr>
                <a:t>Du </a:t>
              </a:r>
              <a:r>
                <a:rPr lang="fr-FR" sz="2000" b="1" dirty="0">
                  <a:solidFill>
                    <a:srgbClr val="008000"/>
                  </a:solidFill>
                </a:rPr>
                <a:t>poste de travail aux ensembles complexes.</a:t>
              </a:r>
            </a:p>
          </p:txBody>
        </p:sp>
        <p:cxnSp>
          <p:nvCxnSpPr>
            <p:cNvPr id="24" name="Connecteur droit avec flèche 23"/>
            <p:cNvCxnSpPr>
              <a:stCxn id="3" idx="3"/>
              <a:endCxn id="15" idx="1"/>
            </p:cNvCxnSpPr>
            <p:nvPr/>
          </p:nvCxnSpPr>
          <p:spPr>
            <a:xfrm flipV="1">
              <a:off x="3499556" y="1281287"/>
              <a:ext cx="523517" cy="524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a:stCxn id="3" idx="3"/>
              <a:endCxn id="16" idx="1"/>
            </p:cNvCxnSpPr>
            <p:nvPr/>
          </p:nvCxnSpPr>
          <p:spPr>
            <a:xfrm>
              <a:off x="3499556" y="1806221"/>
              <a:ext cx="523517" cy="4451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58" name="Groupe 57"/>
          <p:cNvGrpSpPr/>
          <p:nvPr/>
        </p:nvGrpSpPr>
        <p:grpSpPr>
          <a:xfrm>
            <a:off x="0" y="3170618"/>
            <a:ext cx="7608829" cy="1773906"/>
            <a:chOff x="197556" y="2933556"/>
            <a:chExt cx="7411273" cy="1773906"/>
          </a:xfrm>
        </p:grpSpPr>
        <p:sp>
          <p:nvSpPr>
            <p:cNvPr id="7" name="Rectangle 6"/>
            <p:cNvSpPr/>
            <p:nvPr/>
          </p:nvSpPr>
          <p:spPr>
            <a:xfrm>
              <a:off x="197556" y="3318927"/>
              <a:ext cx="3302000"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Objet d’analyse et d’intervention</a:t>
              </a:r>
            </a:p>
          </p:txBody>
        </p:sp>
        <p:sp>
          <p:nvSpPr>
            <p:cNvPr id="18" name="Rectangle à coins arrondis 17"/>
            <p:cNvSpPr/>
            <p:nvPr/>
          </p:nvSpPr>
          <p:spPr>
            <a:xfrm>
              <a:off x="4023073" y="3870544"/>
              <a:ext cx="3585756" cy="836918"/>
            </a:xfrm>
            <a:prstGeom prst="round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008000"/>
                  </a:solidFill>
                </a:rPr>
                <a:t>L’activité  : travail, </a:t>
              </a:r>
              <a:r>
                <a:rPr lang="fr-FR" sz="2000" b="1" dirty="0" smtClean="0">
                  <a:solidFill>
                    <a:srgbClr val="008000"/>
                  </a:solidFill>
                </a:rPr>
                <a:t>usage</a:t>
              </a:r>
              <a:endParaRPr lang="fr-FR" sz="2000" b="1" dirty="0">
                <a:solidFill>
                  <a:srgbClr val="008000"/>
                </a:solidFill>
              </a:endParaRPr>
            </a:p>
          </p:txBody>
        </p:sp>
        <p:sp>
          <p:nvSpPr>
            <p:cNvPr id="19" name="Rectangle à coins arrondis 18"/>
            <p:cNvSpPr/>
            <p:nvPr/>
          </p:nvSpPr>
          <p:spPr>
            <a:xfrm>
              <a:off x="4023073" y="2933556"/>
              <a:ext cx="3516314" cy="836918"/>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FF6600"/>
                  </a:solidFill>
                </a:rPr>
                <a:t>La ville dans sa dimension </a:t>
              </a:r>
              <a:r>
                <a:rPr lang="fr-FR" sz="2000" b="1" dirty="0" smtClean="0">
                  <a:solidFill>
                    <a:srgbClr val="FF6600"/>
                  </a:solidFill>
                </a:rPr>
                <a:t>physico-spatiale.</a:t>
              </a:r>
              <a:endParaRPr lang="fr-FR" sz="2000" b="1" dirty="0">
                <a:solidFill>
                  <a:srgbClr val="FF6600"/>
                </a:solidFill>
              </a:endParaRPr>
            </a:p>
          </p:txBody>
        </p:sp>
        <p:cxnSp>
          <p:nvCxnSpPr>
            <p:cNvPr id="28" name="Connecteur droit avec flèche 27"/>
            <p:cNvCxnSpPr>
              <a:stCxn id="7" idx="3"/>
              <a:endCxn id="19" idx="1"/>
            </p:cNvCxnSpPr>
            <p:nvPr/>
          </p:nvCxnSpPr>
          <p:spPr>
            <a:xfrm flipV="1">
              <a:off x="3499556" y="3352015"/>
              <a:ext cx="523517" cy="4805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Connecteur droit avec flèche 29"/>
            <p:cNvCxnSpPr>
              <a:stCxn id="7" idx="3"/>
              <a:endCxn id="18" idx="1"/>
            </p:cNvCxnSpPr>
            <p:nvPr/>
          </p:nvCxnSpPr>
          <p:spPr>
            <a:xfrm>
              <a:off x="3499556" y="3832572"/>
              <a:ext cx="523517" cy="4564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59" name="Groupe 58"/>
          <p:cNvGrpSpPr/>
          <p:nvPr/>
        </p:nvGrpSpPr>
        <p:grpSpPr>
          <a:xfrm>
            <a:off x="0" y="5027659"/>
            <a:ext cx="7608829" cy="1768245"/>
            <a:chOff x="197556" y="4909128"/>
            <a:chExt cx="7411273" cy="1768245"/>
          </a:xfrm>
        </p:grpSpPr>
        <p:sp>
          <p:nvSpPr>
            <p:cNvPr id="17" name="Rectangle à coins arrondis 16"/>
            <p:cNvSpPr/>
            <p:nvPr/>
          </p:nvSpPr>
          <p:spPr>
            <a:xfrm>
              <a:off x="4023073" y="4909128"/>
              <a:ext cx="3516314" cy="836918"/>
            </a:xfrm>
            <a:prstGeom prst="roundRect">
              <a:avLst/>
            </a:prstGeom>
            <a:ln>
              <a:solidFill>
                <a:schemeClr val="accent6">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a:solidFill>
                    <a:srgbClr val="FF6600"/>
                  </a:solidFill>
                </a:rPr>
                <a:t>Moyen et long terme</a:t>
              </a:r>
            </a:p>
          </p:txBody>
        </p:sp>
        <p:sp>
          <p:nvSpPr>
            <p:cNvPr id="20" name="Rectangle 19"/>
            <p:cNvSpPr/>
            <p:nvPr/>
          </p:nvSpPr>
          <p:spPr>
            <a:xfrm>
              <a:off x="197556" y="5328353"/>
              <a:ext cx="3302000" cy="1027289"/>
            </a:xfrm>
            <a:prstGeom prst="rect">
              <a:avLst/>
            </a:prstGeom>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fr-FR" sz="2400" b="1" dirty="0"/>
                <a:t>Échelle temporelle</a:t>
              </a:r>
            </a:p>
          </p:txBody>
        </p:sp>
        <p:sp>
          <p:nvSpPr>
            <p:cNvPr id="21" name="Rectangle à coins arrondis 20"/>
            <p:cNvSpPr/>
            <p:nvPr/>
          </p:nvSpPr>
          <p:spPr>
            <a:xfrm>
              <a:off x="4023073" y="5840455"/>
              <a:ext cx="3585756" cy="836918"/>
            </a:xfrm>
            <a:prstGeom prst="roundRect">
              <a:avLst/>
            </a:prstGeom>
            <a:ln>
              <a:solidFill>
                <a:srgbClr val="008000"/>
              </a:solidFill>
            </a:ln>
          </p:spPr>
          <p:style>
            <a:lnRef idx="2">
              <a:schemeClr val="accent1"/>
            </a:lnRef>
            <a:fillRef idx="1">
              <a:schemeClr val="lt1"/>
            </a:fillRef>
            <a:effectRef idx="0">
              <a:schemeClr val="accent1"/>
            </a:effectRef>
            <a:fontRef idx="minor">
              <a:schemeClr val="dk1"/>
            </a:fontRef>
          </p:style>
          <p:txBody>
            <a:bodyPr rtlCol="0" anchor="ctr"/>
            <a:lstStyle/>
            <a:p>
              <a:r>
                <a:rPr lang="fr-FR" sz="2000" b="1" dirty="0" smtClean="0">
                  <a:solidFill>
                    <a:srgbClr val="008000"/>
                  </a:solidFill>
                </a:rPr>
                <a:t>Court et Moyen Terme</a:t>
              </a:r>
              <a:endParaRPr lang="fr-FR" sz="2000" b="1" dirty="0">
                <a:solidFill>
                  <a:srgbClr val="008000"/>
                </a:solidFill>
              </a:endParaRPr>
            </a:p>
          </p:txBody>
        </p:sp>
        <p:cxnSp>
          <p:nvCxnSpPr>
            <p:cNvPr id="32" name="Connecteur droit avec flèche 31"/>
            <p:cNvCxnSpPr>
              <a:stCxn id="20" idx="3"/>
              <a:endCxn id="17" idx="1"/>
            </p:cNvCxnSpPr>
            <p:nvPr/>
          </p:nvCxnSpPr>
          <p:spPr>
            <a:xfrm flipV="1">
              <a:off x="3499556" y="5327587"/>
              <a:ext cx="523517" cy="5144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Connecteur droit avec flèche 33"/>
            <p:cNvCxnSpPr>
              <a:stCxn id="20" idx="3"/>
              <a:endCxn id="21" idx="1"/>
            </p:cNvCxnSpPr>
            <p:nvPr/>
          </p:nvCxnSpPr>
          <p:spPr>
            <a:xfrm>
              <a:off x="3499556" y="5841998"/>
              <a:ext cx="523517" cy="4169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 name="Espace réservé du numéro de diapositive 3"/>
          <p:cNvSpPr>
            <a:spLocks noGrp="1"/>
          </p:cNvSpPr>
          <p:nvPr>
            <p:ph type="sldNum" sz="quarter" idx="12"/>
          </p:nvPr>
        </p:nvSpPr>
        <p:spPr/>
        <p:txBody>
          <a:bodyPr/>
          <a:lstStyle/>
          <a:p>
            <a:fld id="{423F43B3-AFD0-C140-A8A8-623B71B53585}" type="slidenum">
              <a:rPr lang="fr-FR" smtClean="0"/>
              <a:pPr/>
              <a:t>9</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888</TotalTime>
  <Words>1128</Words>
  <Application>Microsoft Office PowerPoint</Application>
  <PresentationFormat>Affichage à l'écran (4:3)</PresentationFormat>
  <Paragraphs>210</Paragraphs>
  <Slides>15</Slides>
  <Notes>14</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Pour de nouvelles opportunités scientifiques et pratiques en aménagement : un dialogue entre l’ergonomie et le design urbain</vt:lpstr>
      <vt:lpstr>Plan</vt:lpstr>
      <vt:lpstr>La recherche et l’intervention sur le cadre bâti</vt:lpstr>
      <vt:lpstr>2 dimensions en dialogue du projet d’aménagement</vt:lpstr>
      <vt:lpstr>2 dimensions en dialogue du projet d’aménagement</vt:lpstr>
      <vt:lpstr>Le cycle de conception en design et en ergonomie</vt:lpstr>
      <vt:lpstr>Le cycle de conception en design et en ergonomie</vt:lpstr>
      <vt:lpstr>Ancrages paradigmatiques constructivistes</vt:lpstr>
      <vt:lpstr>Design urbain et ergonomie : différences</vt:lpstr>
      <vt:lpstr>Design urbain et ergonomie : similitudes</vt:lpstr>
      <vt:lpstr>Design urbain et ergonomie : similitudes</vt:lpstr>
      <vt:lpstr>Design urbain et ergonomie : dialogue</vt:lpstr>
      <vt:lpstr>Une recherche interdisciplinaire, inscrite dans le projet d’aménagement</vt:lpstr>
      <vt:lpstr>Une recherche interdisciplinaire, inscrite dans le projet d’aménagement</vt:lpstr>
      <vt:lpstr>Merci de votre attention !</vt:lpstr>
    </vt:vector>
  </TitlesOfParts>
  <Company>Université de Montréal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Pour de nouvelles opportunités scientifiques et pratiques en aménagement : le dialogue entre l’ergonomie et le design urbain</dc:title>
  <dc:creator>Juan Torres</dc:creator>
  <cp:lastModifiedBy>Mélissa</cp:lastModifiedBy>
  <cp:revision>46</cp:revision>
  <dcterms:created xsi:type="dcterms:W3CDTF">2011-05-11T00:07:14Z</dcterms:created>
  <dcterms:modified xsi:type="dcterms:W3CDTF">2011-05-26T15:10:34Z</dcterms:modified>
</cp:coreProperties>
</file>